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66" r:id="rId4"/>
    <p:sldId id="257"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3EDF4-C608-12D3-EC61-82E7B123DD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D7C27CB9-C159-8FE8-CC8B-FE3FCC9378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0C9774AC-DBB9-A725-C1AE-5AD2FE6FAC9F}"/>
              </a:ext>
            </a:extLst>
          </p:cNvPr>
          <p:cNvSpPr>
            <a:spLocks noGrp="1"/>
          </p:cNvSpPr>
          <p:nvPr>
            <p:ph type="dt" sz="half" idx="10"/>
          </p:nvPr>
        </p:nvSpPr>
        <p:spPr/>
        <p:txBody>
          <a:bodyPr/>
          <a:lstStyle/>
          <a:p>
            <a:fld id="{4A5CBC3D-2009-44F7-981D-0F327927B1AA}" type="datetimeFigureOut">
              <a:rPr lang="en-AU" smtClean="0"/>
              <a:t>6/03/2025</a:t>
            </a:fld>
            <a:endParaRPr lang="en-AU"/>
          </a:p>
        </p:txBody>
      </p:sp>
      <p:sp>
        <p:nvSpPr>
          <p:cNvPr id="5" name="Footer Placeholder 4">
            <a:extLst>
              <a:ext uri="{FF2B5EF4-FFF2-40B4-BE49-F238E27FC236}">
                <a16:creationId xmlns:a16="http://schemas.microsoft.com/office/drawing/2014/main" id="{92EDBEF3-2A29-DEEA-918F-AD25EADE42B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92C60F1-7D51-2DCF-21F5-547733601A9C}"/>
              </a:ext>
            </a:extLst>
          </p:cNvPr>
          <p:cNvSpPr>
            <a:spLocks noGrp="1"/>
          </p:cNvSpPr>
          <p:nvPr>
            <p:ph type="sldNum" sz="quarter" idx="12"/>
          </p:nvPr>
        </p:nvSpPr>
        <p:spPr/>
        <p:txBody>
          <a:bodyPr/>
          <a:lstStyle/>
          <a:p>
            <a:fld id="{7A0D8F08-AEB0-424F-9564-16416DFD2AD9}" type="slidenum">
              <a:rPr lang="en-AU" smtClean="0"/>
              <a:t>‹#›</a:t>
            </a:fld>
            <a:endParaRPr lang="en-AU"/>
          </a:p>
        </p:txBody>
      </p:sp>
    </p:spTree>
    <p:extLst>
      <p:ext uri="{BB962C8B-B14F-4D97-AF65-F5344CB8AC3E}">
        <p14:creationId xmlns:p14="http://schemas.microsoft.com/office/powerpoint/2010/main" val="200896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9069F-9486-4B86-FC26-042275AB2DF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26405DF-7360-700B-8A85-9036D6844F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C06E2E0-3AB4-7B03-F7A1-B78BBCE52BAF}"/>
              </a:ext>
            </a:extLst>
          </p:cNvPr>
          <p:cNvSpPr>
            <a:spLocks noGrp="1"/>
          </p:cNvSpPr>
          <p:nvPr>
            <p:ph type="dt" sz="half" idx="10"/>
          </p:nvPr>
        </p:nvSpPr>
        <p:spPr/>
        <p:txBody>
          <a:bodyPr/>
          <a:lstStyle/>
          <a:p>
            <a:fld id="{4A5CBC3D-2009-44F7-981D-0F327927B1AA}" type="datetimeFigureOut">
              <a:rPr lang="en-AU" smtClean="0"/>
              <a:t>6/03/2025</a:t>
            </a:fld>
            <a:endParaRPr lang="en-AU"/>
          </a:p>
        </p:txBody>
      </p:sp>
      <p:sp>
        <p:nvSpPr>
          <p:cNvPr id="5" name="Footer Placeholder 4">
            <a:extLst>
              <a:ext uri="{FF2B5EF4-FFF2-40B4-BE49-F238E27FC236}">
                <a16:creationId xmlns:a16="http://schemas.microsoft.com/office/drawing/2014/main" id="{446D60FF-9A96-43BD-ECCC-800583A9C1D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23CC3DF-2FF7-E591-9D6A-03C1E43A746E}"/>
              </a:ext>
            </a:extLst>
          </p:cNvPr>
          <p:cNvSpPr>
            <a:spLocks noGrp="1"/>
          </p:cNvSpPr>
          <p:nvPr>
            <p:ph type="sldNum" sz="quarter" idx="12"/>
          </p:nvPr>
        </p:nvSpPr>
        <p:spPr/>
        <p:txBody>
          <a:bodyPr/>
          <a:lstStyle/>
          <a:p>
            <a:fld id="{7A0D8F08-AEB0-424F-9564-16416DFD2AD9}" type="slidenum">
              <a:rPr lang="en-AU" smtClean="0"/>
              <a:t>‹#›</a:t>
            </a:fld>
            <a:endParaRPr lang="en-AU"/>
          </a:p>
        </p:txBody>
      </p:sp>
    </p:spTree>
    <p:extLst>
      <p:ext uri="{BB962C8B-B14F-4D97-AF65-F5344CB8AC3E}">
        <p14:creationId xmlns:p14="http://schemas.microsoft.com/office/powerpoint/2010/main" val="368233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7675-ACE8-9036-1B9B-03FE1E6675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7F57A24E-E4D6-0788-80D3-D3DC959511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7D0A50-ECB7-81A1-39AE-E6DF5F7F93E4}"/>
              </a:ext>
            </a:extLst>
          </p:cNvPr>
          <p:cNvSpPr>
            <a:spLocks noGrp="1"/>
          </p:cNvSpPr>
          <p:nvPr>
            <p:ph type="dt" sz="half" idx="10"/>
          </p:nvPr>
        </p:nvSpPr>
        <p:spPr/>
        <p:txBody>
          <a:bodyPr/>
          <a:lstStyle/>
          <a:p>
            <a:fld id="{4A5CBC3D-2009-44F7-981D-0F327927B1AA}" type="datetimeFigureOut">
              <a:rPr lang="en-AU" smtClean="0"/>
              <a:t>6/03/2025</a:t>
            </a:fld>
            <a:endParaRPr lang="en-AU"/>
          </a:p>
        </p:txBody>
      </p:sp>
      <p:sp>
        <p:nvSpPr>
          <p:cNvPr id="5" name="Footer Placeholder 4">
            <a:extLst>
              <a:ext uri="{FF2B5EF4-FFF2-40B4-BE49-F238E27FC236}">
                <a16:creationId xmlns:a16="http://schemas.microsoft.com/office/drawing/2014/main" id="{410151E8-269E-AFAD-53E4-40AA66D4835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34BA6EA-B4A5-B362-AEF6-655C2556D0C0}"/>
              </a:ext>
            </a:extLst>
          </p:cNvPr>
          <p:cNvSpPr>
            <a:spLocks noGrp="1"/>
          </p:cNvSpPr>
          <p:nvPr>
            <p:ph type="sldNum" sz="quarter" idx="12"/>
          </p:nvPr>
        </p:nvSpPr>
        <p:spPr/>
        <p:txBody>
          <a:bodyPr/>
          <a:lstStyle/>
          <a:p>
            <a:fld id="{7A0D8F08-AEB0-424F-9564-16416DFD2AD9}" type="slidenum">
              <a:rPr lang="en-AU" smtClean="0"/>
              <a:t>‹#›</a:t>
            </a:fld>
            <a:endParaRPr lang="en-AU"/>
          </a:p>
        </p:txBody>
      </p:sp>
    </p:spTree>
    <p:extLst>
      <p:ext uri="{BB962C8B-B14F-4D97-AF65-F5344CB8AC3E}">
        <p14:creationId xmlns:p14="http://schemas.microsoft.com/office/powerpoint/2010/main" val="1512372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9A96F-0281-95A2-432B-1CBCC962062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748F6064-07A8-192A-192D-46D4A0656D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29C2F33E-676C-0CE4-F29C-726FFE6CBB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A401F821-7782-27E4-70CD-B20C12F0E1F3}"/>
              </a:ext>
            </a:extLst>
          </p:cNvPr>
          <p:cNvSpPr>
            <a:spLocks noGrp="1"/>
          </p:cNvSpPr>
          <p:nvPr>
            <p:ph type="dt" sz="half" idx="10"/>
          </p:nvPr>
        </p:nvSpPr>
        <p:spPr/>
        <p:txBody>
          <a:bodyPr/>
          <a:lstStyle/>
          <a:p>
            <a:fld id="{4A5CBC3D-2009-44F7-981D-0F327927B1AA}" type="datetimeFigureOut">
              <a:rPr lang="en-AU" smtClean="0"/>
              <a:t>6/03/2025</a:t>
            </a:fld>
            <a:endParaRPr lang="en-AU"/>
          </a:p>
        </p:txBody>
      </p:sp>
      <p:sp>
        <p:nvSpPr>
          <p:cNvPr id="6" name="Footer Placeholder 5">
            <a:extLst>
              <a:ext uri="{FF2B5EF4-FFF2-40B4-BE49-F238E27FC236}">
                <a16:creationId xmlns:a16="http://schemas.microsoft.com/office/drawing/2014/main" id="{BCD6EE9D-FA86-5C2B-6F26-B7687401DB8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8B1AA14-E0A2-30E8-4BD2-B9B8B43284D1}"/>
              </a:ext>
            </a:extLst>
          </p:cNvPr>
          <p:cNvSpPr>
            <a:spLocks noGrp="1"/>
          </p:cNvSpPr>
          <p:nvPr>
            <p:ph type="sldNum" sz="quarter" idx="12"/>
          </p:nvPr>
        </p:nvSpPr>
        <p:spPr/>
        <p:txBody>
          <a:bodyPr/>
          <a:lstStyle/>
          <a:p>
            <a:fld id="{7A0D8F08-AEB0-424F-9564-16416DFD2AD9}" type="slidenum">
              <a:rPr lang="en-AU" smtClean="0"/>
              <a:t>‹#›</a:t>
            </a:fld>
            <a:endParaRPr lang="en-AU"/>
          </a:p>
        </p:txBody>
      </p:sp>
    </p:spTree>
    <p:extLst>
      <p:ext uri="{BB962C8B-B14F-4D97-AF65-F5344CB8AC3E}">
        <p14:creationId xmlns:p14="http://schemas.microsoft.com/office/powerpoint/2010/main" val="386282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B5F14-D7D7-9B80-89FD-8A8F85855330}"/>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09DC9B8-DA6D-18EB-EA0B-3D2E35C887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8AD405-39FF-DB55-7257-7BF6F93A0F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6BAD7964-C842-6155-81B0-AA903B683A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CC1E93-D0D3-3D7E-A764-A87D5A23CC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B61B4F46-1E28-3B7B-81FE-98793231056C}"/>
              </a:ext>
            </a:extLst>
          </p:cNvPr>
          <p:cNvSpPr>
            <a:spLocks noGrp="1"/>
          </p:cNvSpPr>
          <p:nvPr>
            <p:ph type="dt" sz="half" idx="10"/>
          </p:nvPr>
        </p:nvSpPr>
        <p:spPr/>
        <p:txBody>
          <a:bodyPr/>
          <a:lstStyle/>
          <a:p>
            <a:fld id="{4A5CBC3D-2009-44F7-981D-0F327927B1AA}" type="datetimeFigureOut">
              <a:rPr lang="en-AU" smtClean="0"/>
              <a:t>6/03/2025</a:t>
            </a:fld>
            <a:endParaRPr lang="en-AU"/>
          </a:p>
        </p:txBody>
      </p:sp>
      <p:sp>
        <p:nvSpPr>
          <p:cNvPr id="8" name="Footer Placeholder 7">
            <a:extLst>
              <a:ext uri="{FF2B5EF4-FFF2-40B4-BE49-F238E27FC236}">
                <a16:creationId xmlns:a16="http://schemas.microsoft.com/office/drawing/2014/main" id="{F4509FE4-1F8F-1BEE-F503-40CEEA208FA1}"/>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6B82BBED-9891-9C79-6B58-A2DC7202247B}"/>
              </a:ext>
            </a:extLst>
          </p:cNvPr>
          <p:cNvSpPr>
            <a:spLocks noGrp="1"/>
          </p:cNvSpPr>
          <p:nvPr>
            <p:ph type="sldNum" sz="quarter" idx="12"/>
          </p:nvPr>
        </p:nvSpPr>
        <p:spPr/>
        <p:txBody>
          <a:bodyPr/>
          <a:lstStyle/>
          <a:p>
            <a:fld id="{7A0D8F08-AEB0-424F-9564-16416DFD2AD9}" type="slidenum">
              <a:rPr lang="en-AU" smtClean="0"/>
              <a:t>‹#›</a:t>
            </a:fld>
            <a:endParaRPr lang="en-AU"/>
          </a:p>
        </p:txBody>
      </p:sp>
    </p:spTree>
    <p:extLst>
      <p:ext uri="{BB962C8B-B14F-4D97-AF65-F5344CB8AC3E}">
        <p14:creationId xmlns:p14="http://schemas.microsoft.com/office/powerpoint/2010/main" val="1283974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0CE00-F9B1-E975-96E0-C0348D1B291E}"/>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3F6257EE-BBC1-EB4F-EDAF-4C19F00BB917}"/>
              </a:ext>
            </a:extLst>
          </p:cNvPr>
          <p:cNvSpPr>
            <a:spLocks noGrp="1"/>
          </p:cNvSpPr>
          <p:nvPr>
            <p:ph type="dt" sz="half" idx="10"/>
          </p:nvPr>
        </p:nvSpPr>
        <p:spPr/>
        <p:txBody>
          <a:bodyPr/>
          <a:lstStyle/>
          <a:p>
            <a:fld id="{4A5CBC3D-2009-44F7-981D-0F327927B1AA}" type="datetimeFigureOut">
              <a:rPr lang="en-AU" smtClean="0"/>
              <a:t>6/03/2025</a:t>
            </a:fld>
            <a:endParaRPr lang="en-AU"/>
          </a:p>
        </p:txBody>
      </p:sp>
      <p:sp>
        <p:nvSpPr>
          <p:cNvPr id="4" name="Footer Placeholder 3">
            <a:extLst>
              <a:ext uri="{FF2B5EF4-FFF2-40B4-BE49-F238E27FC236}">
                <a16:creationId xmlns:a16="http://schemas.microsoft.com/office/drawing/2014/main" id="{B39AB5DE-F618-C6ED-F0E1-9EF97E180377}"/>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4A6EAF90-56F4-1841-BC99-BCA0835C7A15}"/>
              </a:ext>
            </a:extLst>
          </p:cNvPr>
          <p:cNvSpPr>
            <a:spLocks noGrp="1"/>
          </p:cNvSpPr>
          <p:nvPr>
            <p:ph type="sldNum" sz="quarter" idx="12"/>
          </p:nvPr>
        </p:nvSpPr>
        <p:spPr/>
        <p:txBody>
          <a:bodyPr/>
          <a:lstStyle/>
          <a:p>
            <a:fld id="{7A0D8F08-AEB0-424F-9564-16416DFD2AD9}" type="slidenum">
              <a:rPr lang="en-AU" smtClean="0"/>
              <a:t>‹#›</a:t>
            </a:fld>
            <a:endParaRPr lang="en-AU"/>
          </a:p>
        </p:txBody>
      </p:sp>
    </p:spTree>
    <p:extLst>
      <p:ext uri="{BB962C8B-B14F-4D97-AF65-F5344CB8AC3E}">
        <p14:creationId xmlns:p14="http://schemas.microsoft.com/office/powerpoint/2010/main" val="1735005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E01CA0-2D8F-FFA5-8F7C-155CC9FEF27E}"/>
              </a:ext>
            </a:extLst>
          </p:cNvPr>
          <p:cNvSpPr>
            <a:spLocks noGrp="1"/>
          </p:cNvSpPr>
          <p:nvPr>
            <p:ph type="dt" sz="half" idx="10"/>
          </p:nvPr>
        </p:nvSpPr>
        <p:spPr/>
        <p:txBody>
          <a:bodyPr/>
          <a:lstStyle/>
          <a:p>
            <a:fld id="{4A5CBC3D-2009-44F7-981D-0F327927B1AA}" type="datetimeFigureOut">
              <a:rPr lang="en-AU" smtClean="0"/>
              <a:t>6/03/2025</a:t>
            </a:fld>
            <a:endParaRPr lang="en-AU"/>
          </a:p>
        </p:txBody>
      </p:sp>
      <p:sp>
        <p:nvSpPr>
          <p:cNvPr id="3" name="Footer Placeholder 2">
            <a:extLst>
              <a:ext uri="{FF2B5EF4-FFF2-40B4-BE49-F238E27FC236}">
                <a16:creationId xmlns:a16="http://schemas.microsoft.com/office/drawing/2014/main" id="{C6A593FC-5BC8-ABE3-E1B2-C9F6B201B2AA}"/>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43373C2-E8DB-441B-57E4-F17EC94CD9D1}"/>
              </a:ext>
            </a:extLst>
          </p:cNvPr>
          <p:cNvSpPr>
            <a:spLocks noGrp="1"/>
          </p:cNvSpPr>
          <p:nvPr>
            <p:ph type="sldNum" sz="quarter" idx="12"/>
          </p:nvPr>
        </p:nvSpPr>
        <p:spPr/>
        <p:txBody>
          <a:bodyPr/>
          <a:lstStyle/>
          <a:p>
            <a:fld id="{7A0D8F08-AEB0-424F-9564-16416DFD2AD9}" type="slidenum">
              <a:rPr lang="en-AU" smtClean="0"/>
              <a:t>‹#›</a:t>
            </a:fld>
            <a:endParaRPr lang="en-AU"/>
          </a:p>
        </p:txBody>
      </p:sp>
    </p:spTree>
    <p:extLst>
      <p:ext uri="{BB962C8B-B14F-4D97-AF65-F5344CB8AC3E}">
        <p14:creationId xmlns:p14="http://schemas.microsoft.com/office/powerpoint/2010/main" val="754833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F2D25-4C70-9975-2219-766B67182C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85C01AF-ABEB-940D-2D8A-2DD2FA2A82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12EDB2E1-7886-A21B-B00F-47BADD54E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A04B40-B7FA-D42E-C96C-2AB3C578DD86}"/>
              </a:ext>
            </a:extLst>
          </p:cNvPr>
          <p:cNvSpPr>
            <a:spLocks noGrp="1"/>
          </p:cNvSpPr>
          <p:nvPr>
            <p:ph type="dt" sz="half" idx="10"/>
          </p:nvPr>
        </p:nvSpPr>
        <p:spPr/>
        <p:txBody>
          <a:bodyPr/>
          <a:lstStyle/>
          <a:p>
            <a:fld id="{4A5CBC3D-2009-44F7-981D-0F327927B1AA}" type="datetimeFigureOut">
              <a:rPr lang="en-AU" smtClean="0"/>
              <a:t>6/03/2025</a:t>
            </a:fld>
            <a:endParaRPr lang="en-AU"/>
          </a:p>
        </p:txBody>
      </p:sp>
      <p:sp>
        <p:nvSpPr>
          <p:cNvPr id="6" name="Footer Placeholder 5">
            <a:extLst>
              <a:ext uri="{FF2B5EF4-FFF2-40B4-BE49-F238E27FC236}">
                <a16:creationId xmlns:a16="http://schemas.microsoft.com/office/drawing/2014/main" id="{A6EE1277-3212-0DB8-5B07-D5CF2F4C62F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1060CA1-D5D5-9918-9464-4E80DB64BDFD}"/>
              </a:ext>
            </a:extLst>
          </p:cNvPr>
          <p:cNvSpPr>
            <a:spLocks noGrp="1"/>
          </p:cNvSpPr>
          <p:nvPr>
            <p:ph type="sldNum" sz="quarter" idx="12"/>
          </p:nvPr>
        </p:nvSpPr>
        <p:spPr/>
        <p:txBody>
          <a:bodyPr/>
          <a:lstStyle/>
          <a:p>
            <a:fld id="{7A0D8F08-AEB0-424F-9564-16416DFD2AD9}" type="slidenum">
              <a:rPr lang="en-AU" smtClean="0"/>
              <a:t>‹#›</a:t>
            </a:fld>
            <a:endParaRPr lang="en-AU"/>
          </a:p>
        </p:txBody>
      </p:sp>
    </p:spTree>
    <p:extLst>
      <p:ext uri="{BB962C8B-B14F-4D97-AF65-F5344CB8AC3E}">
        <p14:creationId xmlns:p14="http://schemas.microsoft.com/office/powerpoint/2010/main" val="1657611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98C73-726F-60D4-EC90-9D3CCBF3CA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2120CF7F-1B05-9A4A-1FC6-125E614AA7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67BDA8DC-B931-29CE-A399-B253F6CDF9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869527-9F0C-DD93-BB4C-F04DD78C3345}"/>
              </a:ext>
            </a:extLst>
          </p:cNvPr>
          <p:cNvSpPr>
            <a:spLocks noGrp="1"/>
          </p:cNvSpPr>
          <p:nvPr>
            <p:ph type="dt" sz="half" idx="10"/>
          </p:nvPr>
        </p:nvSpPr>
        <p:spPr/>
        <p:txBody>
          <a:bodyPr/>
          <a:lstStyle/>
          <a:p>
            <a:fld id="{4A5CBC3D-2009-44F7-981D-0F327927B1AA}" type="datetimeFigureOut">
              <a:rPr lang="en-AU" smtClean="0"/>
              <a:t>6/03/2025</a:t>
            </a:fld>
            <a:endParaRPr lang="en-AU"/>
          </a:p>
        </p:txBody>
      </p:sp>
      <p:sp>
        <p:nvSpPr>
          <p:cNvPr id="6" name="Footer Placeholder 5">
            <a:extLst>
              <a:ext uri="{FF2B5EF4-FFF2-40B4-BE49-F238E27FC236}">
                <a16:creationId xmlns:a16="http://schemas.microsoft.com/office/drawing/2014/main" id="{30203B9D-D1F1-40B4-6625-FFA2369FF46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DE33DAD-0EC6-6B39-7DFC-55B28ADF538A}"/>
              </a:ext>
            </a:extLst>
          </p:cNvPr>
          <p:cNvSpPr>
            <a:spLocks noGrp="1"/>
          </p:cNvSpPr>
          <p:nvPr>
            <p:ph type="sldNum" sz="quarter" idx="12"/>
          </p:nvPr>
        </p:nvSpPr>
        <p:spPr/>
        <p:txBody>
          <a:bodyPr/>
          <a:lstStyle/>
          <a:p>
            <a:fld id="{7A0D8F08-AEB0-424F-9564-16416DFD2AD9}" type="slidenum">
              <a:rPr lang="en-AU" smtClean="0"/>
              <a:t>‹#›</a:t>
            </a:fld>
            <a:endParaRPr lang="en-AU"/>
          </a:p>
        </p:txBody>
      </p:sp>
    </p:spTree>
    <p:extLst>
      <p:ext uri="{BB962C8B-B14F-4D97-AF65-F5344CB8AC3E}">
        <p14:creationId xmlns:p14="http://schemas.microsoft.com/office/powerpoint/2010/main" val="2807987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2550D-6F82-11C9-2C6F-942F7AF5519E}"/>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5044A9F-CFAB-C18E-C0F9-3C46F210D1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325F35E-2113-D18D-A76A-0346300CD02C}"/>
              </a:ext>
            </a:extLst>
          </p:cNvPr>
          <p:cNvSpPr>
            <a:spLocks noGrp="1"/>
          </p:cNvSpPr>
          <p:nvPr>
            <p:ph type="dt" sz="half" idx="10"/>
          </p:nvPr>
        </p:nvSpPr>
        <p:spPr/>
        <p:txBody>
          <a:bodyPr/>
          <a:lstStyle/>
          <a:p>
            <a:fld id="{4A5CBC3D-2009-44F7-981D-0F327927B1AA}" type="datetimeFigureOut">
              <a:rPr lang="en-AU" smtClean="0"/>
              <a:t>6/03/2025</a:t>
            </a:fld>
            <a:endParaRPr lang="en-AU"/>
          </a:p>
        </p:txBody>
      </p:sp>
      <p:sp>
        <p:nvSpPr>
          <p:cNvPr id="5" name="Footer Placeholder 4">
            <a:extLst>
              <a:ext uri="{FF2B5EF4-FFF2-40B4-BE49-F238E27FC236}">
                <a16:creationId xmlns:a16="http://schemas.microsoft.com/office/drawing/2014/main" id="{39EEADFE-5C59-5872-038C-8E9F0E2D2F0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84DF64D-2F38-4924-DC9E-ADC10E741FA6}"/>
              </a:ext>
            </a:extLst>
          </p:cNvPr>
          <p:cNvSpPr>
            <a:spLocks noGrp="1"/>
          </p:cNvSpPr>
          <p:nvPr>
            <p:ph type="sldNum" sz="quarter" idx="12"/>
          </p:nvPr>
        </p:nvSpPr>
        <p:spPr/>
        <p:txBody>
          <a:bodyPr/>
          <a:lstStyle/>
          <a:p>
            <a:fld id="{7A0D8F08-AEB0-424F-9564-16416DFD2AD9}" type="slidenum">
              <a:rPr lang="en-AU" smtClean="0"/>
              <a:t>‹#›</a:t>
            </a:fld>
            <a:endParaRPr lang="en-AU"/>
          </a:p>
        </p:txBody>
      </p:sp>
    </p:spTree>
    <p:extLst>
      <p:ext uri="{BB962C8B-B14F-4D97-AF65-F5344CB8AC3E}">
        <p14:creationId xmlns:p14="http://schemas.microsoft.com/office/powerpoint/2010/main" val="300446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6AFA3C-FAE1-1B5A-114B-0EC693CAFD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3FE9FD0-1631-2772-18D7-AE31461C52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8A0D887-7939-0067-B5BD-57D13A8BA827}"/>
              </a:ext>
            </a:extLst>
          </p:cNvPr>
          <p:cNvSpPr>
            <a:spLocks noGrp="1"/>
          </p:cNvSpPr>
          <p:nvPr>
            <p:ph type="dt" sz="half" idx="10"/>
          </p:nvPr>
        </p:nvSpPr>
        <p:spPr/>
        <p:txBody>
          <a:bodyPr/>
          <a:lstStyle/>
          <a:p>
            <a:fld id="{4A5CBC3D-2009-44F7-981D-0F327927B1AA}" type="datetimeFigureOut">
              <a:rPr lang="en-AU" smtClean="0"/>
              <a:t>6/03/2025</a:t>
            </a:fld>
            <a:endParaRPr lang="en-AU"/>
          </a:p>
        </p:txBody>
      </p:sp>
      <p:sp>
        <p:nvSpPr>
          <p:cNvPr id="5" name="Footer Placeholder 4">
            <a:extLst>
              <a:ext uri="{FF2B5EF4-FFF2-40B4-BE49-F238E27FC236}">
                <a16:creationId xmlns:a16="http://schemas.microsoft.com/office/drawing/2014/main" id="{1F85CDE7-0F43-69B4-CEE6-7877EC2174F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A7B3DF2-D685-1C93-42B8-632ED50C24E3}"/>
              </a:ext>
            </a:extLst>
          </p:cNvPr>
          <p:cNvSpPr>
            <a:spLocks noGrp="1"/>
          </p:cNvSpPr>
          <p:nvPr>
            <p:ph type="sldNum" sz="quarter" idx="12"/>
          </p:nvPr>
        </p:nvSpPr>
        <p:spPr/>
        <p:txBody>
          <a:bodyPr/>
          <a:lstStyle/>
          <a:p>
            <a:fld id="{7A0D8F08-AEB0-424F-9564-16416DFD2AD9}" type="slidenum">
              <a:rPr lang="en-AU" smtClean="0"/>
              <a:t>‹#›</a:t>
            </a:fld>
            <a:endParaRPr lang="en-AU"/>
          </a:p>
        </p:txBody>
      </p:sp>
    </p:spTree>
    <p:extLst>
      <p:ext uri="{BB962C8B-B14F-4D97-AF65-F5344CB8AC3E}">
        <p14:creationId xmlns:p14="http://schemas.microsoft.com/office/powerpoint/2010/main" val="1985921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AFDE0F-3CBA-33EA-2A1A-F3E396E03F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4130B5B9-78E4-8D41-002A-0BFD15EF31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1056D0A-25DF-57C5-80FB-DF6F227614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5CBC3D-2009-44F7-981D-0F327927B1AA}" type="datetimeFigureOut">
              <a:rPr lang="en-AU" smtClean="0"/>
              <a:t>6/03/2025</a:t>
            </a:fld>
            <a:endParaRPr lang="en-AU"/>
          </a:p>
        </p:txBody>
      </p:sp>
      <p:sp>
        <p:nvSpPr>
          <p:cNvPr id="5" name="Footer Placeholder 4">
            <a:extLst>
              <a:ext uri="{FF2B5EF4-FFF2-40B4-BE49-F238E27FC236}">
                <a16:creationId xmlns:a16="http://schemas.microsoft.com/office/drawing/2014/main" id="{54F84446-31D7-8E8E-A9BD-1B124060B7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CEEB9C4E-C238-1FF0-8F3C-DCE8D0783E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D8F08-AEB0-424F-9564-16416DFD2AD9}" type="slidenum">
              <a:rPr lang="en-AU" smtClean="0"/>
              <a:t>‹#›</a:t>
            </a:fld>
            <a:endParaRPr lang="en-AU"/>
          </a:p>
        </p:txBody>
      </p:sp>
    </p:spTree>
    <p:extLst>
      <p:ext uri="{BB962C8B-B14F-4D97-AF65-F5344CB8AC3E}">
        <p14:creationId xmlns:p14="http://schemas.microsoft.com/office/powerpoint/2010/main" val="2960675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C0EED86-5CDF-EF58-473E-C59BC99AA728}"/>
              </a:ext>
            </a:extLst>
          </p:cNvPr>
          <p:cNvSpPr txBox="1">
            <a:spLocks/>
          </p:cNvSpPr>
          <p:nvPr/>
        </p:nvSpPr>
        <p:spPr>
          <a:xfrm>
            <a:off x="197556" y="244180"/>
            <a:ext cx="10515600" cy="629175"/>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dirty="0">
                <a:latin typeface="Verdana" panose="020B0604030504040204" pitchFamily="34" charset="0"/>
                <a:ea typeface="Verdana" panose="020B0604030504040204" pitchFamily="34" charset="0"/>
              </a:rPr>
              <a:t>Instructions for proposal template:</a:t>
            </a:r>
          </a:p>
        </p:txBody>
      </p:sp>
      <p:sp>
        <p:nvSpPr>
          <p:cNvPr id="5" name="TextBox 4">
            <a:extLst>
              <a:ext uri="{FF2B5EF4-FFF2-40B4-BE49-F238E27FC236}">
                <a16:creationId xmlns:a16="http://schemas.microsoft.com/office/drawing/2014/main" id="{56C4EA76-F0AD-7B19-BB18-C6929E7ED009}"/>
              </a:ext>
            </a:extLst>
          </p:cNvPr>
          <p:cNvSpPr txBox="1"/>
          <p:nvPr/>
        </p:nvSpPr>
        <p:spPr>
          <a:xfrm>
            <a:off x="1039424" y="6007422"/>
            <a:ext cx="7507110" cy="369332"/>
          </a:xfrm>
          <a:prstGeom prst="rect">
            <a:avLst/>
          </a:prstGeom>
          <a:noFill/>
        </p:spPr>
        <p:txBody>
          <a:bodyPr wrap="square">
            <a:spAutoFit/>
          </a:bodyPr>
          <a:lstStyle/>
          <a:p>
            <a:pPr>
              <a:spcAft>
                <a:spcPts val="1200"/>
              </a:spcAft>
            </a:pPr>
            <a:r>
              <a:rPr lang="en-AU" sz="1800" b="0" i="1" dirty="0">
                <a:solidFill>
                  <a:schemeClr val="bg2">
                    <a:lumMod val="50000"/>
                  </a:schemeClr>
                </a:solidFill>
                <a:effectLst/>
                <a:latin typeface="+mn-lt"/>
              </a:rPr>
              <a:t>Please delete this slide prior to submission</a:t>
            </a:r>
            <a:r>
              <a:rPr lang="en-AU" sz="1800" b="0" dirty="0">
                <a:solidFill>
                  <a:schemeClr val="tx1"/>
                </a:solidFill>
                <a:effectLst/>
                <a:latin typeface="+mn-lt"/>
              </a:rPr>
              <a:t>.</a:t>
            </a:r>
            <a:endParaRPr lang="en-AU" sz="1800" b="0" dirty="0">
              <a:solidFill>
                <a:schemeClr val="tx1"/>
              </a:solidFill>
              <a:effectLst/>
              <a:latin typeface="+mn-lt"/>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050A5F13-4F75-8494-76A1-3951332F87BE}"/>
              </a:ext>
            </a:extLst>
          </p:cNvPr>
          <p:cNvSpPr txBox="1"/>
          <p:nvPr/>
        </p:nvSpPr>
        <p:spPr>
          <a:xfrm>
            <a:off x="197556" y="1033511"/>
            <a:ext cx="10995734" cy="4370427"/>
          </a:xfrm>
          <a:prstGeom prst="rect">
            <a:avLst/>
          </a:prstGeom>
          <a:noFill/>
        </p:spPr>
        <p:txBody>
          <a:bodyPr wrap="square" rtlCol="0">
            <a:spAutoFit/>
          </a:bodyPr>
          <a:lstStyle/>
          <a:p>
            <a:r>
              <a:rPr lang="en-AU" sz="1600" b="1" dirty="0">
                <a:latin typeface="Verdana" panose="020B0604030504040204" pitchFamily="34" charset="0"/>
                <a:ea typeface="Verdana" panose="020B0604030504040204" pitchFamily="34" charset="0"/>
                <a:cs typeface="Times New Roman" panose="02020603050405020304" pitchFamily="18" charset="0"/>
              </a:rPr>
              <a:t>In addition to completing the Annexure B you will also be asked to upload</a:t>
            </a:r>
          </a:p>
          <a:p>
            <a:pPr lvl="3"/>
            <a:r>
              <a:rPr lang="en-AU" sz="1600" b="1" dirty="0">
                <a:latin typeface="Verdana" panose="020B0604030504040204" pitchFamily="34" charset="0"/>
                <a:ea typeface="Verdana" panose="020B0604030504040204" pitchFamily="34" charset="0"/>
                <a:cs typeface="Times New Roman" panose="02020603050405020304" pitchFamily="18" charset="0"/>
              </a:rPr>
              <a:t>1. Two page CVs </a:t>
            </a:r>
            <a:r>
              <a:rPr lang="en-AU" sz="1600" dirty="0">
                <a:latin typeface="Verdana" panose="020B0604030504040204" pitchFamily="34" charset="0"/>
                <a:ea typeface="Verdana" panose="020B0604030504040204" pitchFamily="34" charset="0"/>
                <a:cs typeface="Times New Roman" panose="02020603050405020304" pitchFamily="18" charset="0"/>
              </a:rPr>
              <a:t>for each artist/s and key subcontractors contributing to your project. These should be in PDF</a:t>
            </a:r>
          </a:p>
          <a:p>
            <a:pPr lvl="3"/>
            <a:r>
              <a:rPr lang="en-AU" sz="1600" dirty="0">
                <a:latin typeface="Verdana" panose="020B0604030504040204" pitchFamily="34" charset="0"/>
                <a:ea typeface="Verdana" panose="020B0604030504040204" pitchFamily="34" charset="0"/>
                <a:cs typeface="Times New Roman" panose="02020603050405020304" pitchFamily="18" charset="0"/>
              </a:rPr>
              <a:t>2. This </a:t>
            </a:r>
            <a:r>
              <a:rPr lang="en-AU" sz="1600" b="1" dirty="0">
                <a:latin typeface="Verdana" panose="020B0604030504040204" pitchFamily="34" charset="0"/>
                <a:ea typeface="Verdana" panose="020B0604030504040204" pitchFamily="34" charset="0"/>
                <a:cs typeface="Times New Roman" panose="02020603050405020304" pitchFamily="18" charset="0"/>
              </a:rPr>
              <a:t>proposal template </a:t>
            </a:r>
            <a:r>
              <a:rPr lang="en-AU" sz="1600" dirty="0">
                <a:latin typeface="Verdana" panose="020B0604030504040204" pitchFamily="34" charset="0"/>
                <a:ea typeface="Verdana" panose="020B0604030504040204" pitchFamily="34" charset="0"/>
                <a:cs typeface="Times New Roman" panose="02020603050405020304" pitchFamily="18" charset="0"/>
              </a:rPr>
              <a:t>completed</a:t>
            </a:r>
          </a:p>
          <a:p>
            <a:endParaRPr lang="en-AU" sz="1600" b="1" dirty="0">
              <a:latin typeface="Verdana" panose="020B0604030504040204" pitchFamily="34" charset="0"/>
              <a:ea typeface="Verdana" panose="020B0604030504040204" pitchFamily="34" charset="0"/>
              <a:cs typeface="Times New Roman" panose="02020603050405020304" pitchFamily="18" charset="0"/>
            </a:endParaRPr>
          </a:p>
          <a:p>
            <a:r>
              <a:rPr lang="en-AU" sz="1600" b="1" dirty="0">
                <a:latin typeface="Verdana" panose="020B0604030504040204" pitchFamily="34" charset="0"/>
                <a:ea typeface="Verdana" panose="020B0604030504040204" pitchFamily="34" charset="0"/>
                <a:cs typeface="Times New Roman" panose="02020603050405020304" pitchFamily="18" charset="0"/>
              </a:rPr>
              <a:t>This template has been used to provide a simple approach for assessing the EOI submission.   It is important you follow these instructions: </a:t>
            </a:r>
          </a:p>
          <a:p>
            <a:endParaRPr lang="en-AU" sz="1400" b="1" dirty="0">
              <a:latin typeface="Verdana" panose="020B0604030504040204" pitchFamily="34" charset="0"/>
              <a:ea typeface="Verdana" panose="020B0604030504040204" pitchFamily="34" charset="0"/>
              <a:cs typeface="Times New Roman" panose="02020603050405020304" pitchFamily="18" charset="0"/>
            </a:endParaRPr>
          </a:p>
          <a:p>
            <a:pPr marL="228600" indent="-228600">
              <a:buAutoNum type="arabicPeriod"/>
            </a:pPr>
            <a:r>
              <a:rPr lang="en-AU" sz="1600" dirty="0">
                <a:latin typeface="Verdana" panose="020B0604030504040204" pitchFamily="34" charset="0"/>
                <a:ea typeface="Verdana" panose="020B0604030504040204" pitchFamily="34" charset="0"/>
                <a:cs typeface="Times New Roman" panose="02020603050405020304" pitchFamily="18" charset="0"/>
              </a:rPr>
              <a:t>Please adhere to the word limit in each section. You may wish to use a word or docs program to draft your responses and then paste into the page.</a:t>
            </a:r>
          </a:p>
          <a:p>
            <a:pPr marL="228600" indent="-228600">
              <a:buAutoNum type="arabicPeriod"/>
            </a:pPr>
            <a:r>
              <a:rPr lang="en-AU" sz="1600" dirty="0">
                <a:latin typeface="Verdana" panose="020B0604030504040204" pitchFamily="34" charset="0"/>
                <a:ea typeface="Verdana" panose="020B0604030504040204" pitchFamily="34" charset="0"/>
                <a:cs typeface="Times New Roman" panose="02020603050405020304" pitchFamily="18" charset="0"/>
              </a:rPr>
              <a:t>All requested information must fit on the one slide (page).  You can not insert additional slides</a:t>
            </a:r>
          </a:p>
          <a:p>
            <a:pPr marL="228600" indent="-228600">
              <a:buAutoNum type="arabicPeriod"/>
            </a:pPr>
            <a:r>
              <a:rPr lang="en-AU" sz="1600" dirty="0">
                <a:latin typeface="Verdana" panose="020B0604030504040204" pitchFamily="34" charset="0"/>
                <a:ea typeface="Verdana" panose="020B0604030504040204" pitchFamily="34" charset="0"/>
                <a:cs typeface="Times New Roman" panose="02020603050405020304" pitchFamily="18" charset="0"/>
              </a:rPr>
              <a:t>You may only submit proposals in a </a:t>
            </a:r>
            <a:r>
              <a:rPr lang="en-AU" sz="1600" dirty="0" err="1">
                <a:latin typeface="Verdana" panose="020B0604030504040204" pitchFamily="34" charset="0"/>
                <a:ea typeface="Verdana" panose="020B0604030504040204" pitchFamily="34" charset="0"/>
                <a:cs typeface="Times New Roman" panose="02020603050405020304" pitchFamily="18" charset="0"/>
              </a:rPr>
              <a:t>powerpoint</a:t>
            </a:r>
            <a:r>
              <a:rPr lang="en-AU" sz="1600" dirty="0">
                <a:latin typeface="Verdana" panose="020B0604030504040204" pitchFamily="34" charset="0"/>
                <a:ea typeface="Verdana" panose="020B0604030504040204" pitchFamily="34" charset="0"/>
                <a:cs typeface="Times New Roman" panose="02020603050405020304" pitchFamily="18" charset="0"/>
              </a:rPr>
              <a:t> format. PDF, word, google docs etc will not be accepted</a:t>
            </a:r>
          </a:p>
          <a:p>
            <a:pPr marL="228600" indent="-228600">
              <a:buAutoNum type="arabicPeriod"/>
            </a:pPr>
            <a:r>
              <a:rPr lang="en-AU" sz="1600" dirty="0">
                <a:latin typeface="Verdana" panose="020B0604030504040204" pitchFamily="34" charset="0"/>
                <a:ea typeface="Verdana" panose="020B0604030504040204" pitchFamily="34" charset="0"/>
                <a:cs typeface="Times New Roman" panose="02020603050405020304" pitchFamily="18" charset="0"/>
              </a:rPr>
              <a:t>The proposal submission should be no more than seven total slides provided.</a:t>
            </a:r>
          </a:p>
          <a:p>
            <a:pPr marL="228600" indent="-228600">
              <a:buAutoNum type="arabicPeriod"/>
            </a:pPr>
            <a:r>
              <a:rPr lang="en-AU" sz="1600" dirty="0">
                <a:latin typeface="Verdana" panose="020B0604030504040204" pitchFamily="34" charset="0"/>
                <a:ea typeface="Verdana" panose="020B0604030504040204" pitchFamily="34" charset="0"/>
                <a:cs typeface="Times New Roman" panose="02020603050405020304" pitchFamily="18" charset="0"/>
              </a:rPr>
              <a:t>It is not necessary, but you can edit or redesign the slides requesting information on your past experience. Please ensure each slide remains in landscape orientation.</a:t>
            </a:r>
          </a:p>
          <a:p>
            <a:pPr marL="228600" indent="-228600">
              <a:buAutoNum type="arabicPeriod"/>
            </a:pPr>
            <a:endParaRPr lang="en-AU" sz="1200" b="1" dirty="0">
              <a:latin typeface="Verdana" panose="020B0604030504040204" pitchFamily="34" charset="0"/>
              <a:ea typeface="Verdana" panose="020B0604030504040204" pitchFamily="34" charset="0"/>
              <a:cs typeface="Times New Roman" panose="02020603050405020304" pitchFamily="18" charset="0"/>
            </a:endParaRPr>
          </a:p>
          <a:p>
            <a:pPr marL="228600" indent="-228600">
              <a:buAutoNum type="arabicPeriod"/>
            </a:pPr>
            <a:endParaRPr lang="en-AU" sz="1200" b="1" dirty="0">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534625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C33F4C2-4F94-E367-54FF-C30580582D12}"/>
              </a:ext>
            </a:extLst>
          </p:cNvPr>
          <p:cNvGraphicFramePr>
            <a:graphicFrameLocks noGrp="1"/>
          </p:cNvGraphicFramePr>
          <p:nvPr>
            <p:extLst>
              <p:ext uri="{D42A27DB-BD31-4B8C-83A1-F6EECF244321}">
                <p14:modId xmlns:p14="http://schemas.microsoft.com/office/powerpoint/2010/main" val="3386082163"/>
              </p:ext>
            </p:extLst>
          </p:nvPr>
        </p:nvGraphicFramePr>
        <p:xfrm>
          <a:off x="1039424" y="1299449"/>
          <a:ext cx="8127154" cy="4484080"/>
        </p:xfrm>
        <a:graphic>
          <a:graphicData uri="http://schemas.openxmlformats.org/drawingml/2006/table">
            <a:tbl>
              <a:tblPr firstRow="1" firstCol="1" lastRow="1" lastCol="1" bandRow="1" bandCol="1">
                <a:tableStyleId>{5C22544A-7EE6-4342-B048-85BDC9FD1C3A}</a:tableStyleId>
              </a:tblPr>
              <a:tblGrid>
                <a:gridCol w="3339540">
                  <a:extLst>
                    <a:ext uri="{9D8B030D-6E8A-4147-A177-3AD203B41FA5}">
                      <a16:colId xmlns:a16="http://schemas.microsoft.com/office/drawing/2014/main" val="822869621"/>
                    </a:ext>
                  </a:extLst>
                </a:gridCol>
                <a:gridCol w="4787614">
                  <a:extLst>
                    <a:ext uri="{9D8B030D-6E8A-4147-A177-3AD203B41FA5}">
                      <a16:colId xmlns:a16="http://schemas.microsoft.com/office/drawing/2014/main" val="3736679499"/>
                    </a:ext>
                  </a:extLst>
                </a:gridCol>
              </a:tblGrid>
              <a:tr h="449906">
                <a:tc>
                  <a:txBody>
                    <a:bodyPr/>
                    <a:lstStyle/>
                    <a:p>
                      <a:pPr algn="ctr">
                        <a:spcAft>
                          <a:spcPts val="1200"/>
                        </a:spcAft>
                      </a:pPr>
                      <a:r>
                        <a:rPr lang="en-AU" sz="1800" dirty="0">
                          <a:solidFill>
                            <a:schemeClr val="tx1"/>
                          </a:solidFill>
                          <a:effectLst/>
                        </a:rPr>
                        <a:t>Date</a:t>
                      </a:r>
                      <a:endParaRPr lang="en-AU"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1200"/>
                        </a:spcAft>
                      </a:pPr>
                      <a:r>
                        <a:rPr lang="en-AU" sz="1800" dirty="0">
                          <a:solidFill>
                            <a:schemeClr val="tx1"/>
                          </a:solidFill>
                          <a:effectLst/>
                        </a:rPr>
                        <a:t>Milestone</a:t>
                      </a:r>
                      <a:endParaRPr lang="en-AU" sz="18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80607423"/>
                  </a:ext>
                </a:extLst>
              </a:tr>
              <a:tr h="449906">
                <a:tc>
                  <a:txBody>
                    <a:bodyPr/>
                    <a:lstStyle/>
                    <a:p>
                      <a:pPr>
                        <a:spcAft>
                          <a:spcPts val="1200"/>
                        </a:spcAft>
                      </a:pPr>
                      <a:r>
                        <a:rPr lang="en-AU" sz="1400" b="0" dirty="0">
                          <a:solidFill>
                            <a:schemeClr val="tx1"/>
                          </a:solidFill>
                          <a:effectLst/>
                          <a:latin typeface="+mn-lt"/>
                        </a:rPr>
                        <a:t>Wednesday 5 February, 2025</a:t>
                      </a:r>
                      <a:endParaRPr lang="en-AU" sz="14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1200"/>
                        </a:spcAft>
                      </a:pPr>
                      <a:r>
                        <a:rPr lang="en-AU" sz="1200" b="0" dirty="0">
                          <a:solidFill>
                            <a:schemeClr val="tx1"/>
                          </a:solidFill>
                          <a:effectLst/>
                          <a:latin typeface="+mn-lt"/>
                        </a:rPr>
                        <a:t>Release of request for expression of interest documentation.</a:t>
                      </a:r>
                      <a:endParaRPr lang="en-AU" sz="12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95319685"/>
                  </a:ext>
                </a:extLst>
              </a:tr>
              <a:tr h="466456">
                <a:tc>
                  <a:txBody>
                    <a:bodyPr/>
                    <a:lstStyle/>
                    <a:p>
                      <a:pPr>
                        <a:spcAft>
                          <a:spcPts val="1200"/>
                        </a:spcAft>
                      </a:pPr>
                      <a:r>
                        <a:rPr lang="en-AU" sz="1400" b="0" dirty="0">
                          <a:solidFill>
                            <a:schemeClr val="tx1"/>
                          </a:solidFill>
                          <a:effectLst/>
                          <a:latin typeface="+mn-lt"/>
                        </a:rPr>
                        <a:t>3.00 pm Tuesday 4 March, 2025</a:t>
                      </a:r>
                      <a:endParaRPr lang="en-AU" sz="14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1200"/>
                        </a:spcAft>
                      </a:pPr>
                      <a:r>
                        <a:rPr lang="en-AU" sz="1200" b="0" dirty="0">
                          <a:solidFill>
                            <a:schemeClr val="tx1"/>
                          </a:solidFill>
                          <a:effectLst/>
                          <a:latin typeface="+mn-lt"/>
                        </a:rPr>
                        <a:t>Last day for clarification requests from artists.</a:t>
                      </a:r>
                      <a:endParaRPr lang="en-AU" sz="12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5901184"/>
                  </a:ext>
                </a:extLst>
              </a:tr>
              <a:tr h="485856">
                <a:tc>
                  <a:txBody>
                    <a:bodyPr/>
                    <a:lstStyle/>
                    <a:p>
                      <a:pPr>
                        <a:spcAft>
                          <a:spcPts val="1200"/>
                        </a:spcAft>
                      </a:pPr>
                      <a:r>
                        <a:rPr lang="en-AU" sz="1400" b="0" dirty="0">
                          <a:solidFill>
                            <a:schemeClr val="tx1"/>
                          </a:solidFill>
                          <a:effectLst/>
                          <a:highlight>
                            <a:srgbClr val="FFFF00"/>
                          </a:highlight>
                          <a:latin typeface="+mn-lt"/>
                        </a:rPr>
                        <a:t>2:00 pm Thursday 13 March, 2025</a:t>
                      </a:r>
                      <a:endParaRPr lang="en-AU" sz="1400" b="0" dirty="0">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spcAft>
                          <a:spcPts val="1200"/>
                        </a:spcAft>
                      </a:pPr>
                      <a:r>
                        <a:rPr lang="en-AU" sz="1200" b="0" dirty="0">
                          <a:solidFill>
                            <a:schemeClr val="tx1"/>
                          </a:solidFill>
                          <a:effectLst/>
                          <a:highlight>
                            <a:srgbClr val="FFFF00"/>
                          </a:highlight>
                          <a:latin typeface="+mn-lt"/>
                        </a:rPr>
                        <a:t>Request for expressions of interest closes. </a:t>
                      </a:r>
                      <a:r>
                        <a:rPr lang="en-AU" sz="1200" b="1" dirty="0">
                          <a:solidFill>
                            <a:schemeClr val="tx1"/>
                          </a:solidFill>
                          <a:effectLst/>
                          <a:highlight>
                            <a:srgbClr val="FFFF00"/>
                          </a:highlight>
                          <a:latin typeface="+mn-lt"/>
                          <a:ea typeface="Times New Roman" panose="02020603050405020304" pitchFamily="18" charset="0"/>
                          <a:cs typeface="Times New Roman" panose="02020603050405020304" pitchFamily="18" charset="0"/>
                        </a:rPr>
                        <a:t>*New date of 2.00 pm 13 March, 2025 due to impacts of Cyclone Alfred*</a:t>
                      </a: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4107581758"/>
                  </a:ext>
                </a:extLst>
              </a:tr>
              <a:tr h="329412">
                <a:tc>
                  <a:txBody>
                    <a:bodyPr/>
                    <a:lstStyle/>
                    <a:p>
                      <a:pPr>
                        <a:spcAft>
                          <a:spcPts val="1200"/>
                        </a:spcAft>
                      </a:pPr>
                      <a:r>
                        <a:rPr lang="en-AU" sz="1400" b="0" dirty="0">
                          <a:solidFill>
                            <a:schemeClr val="tx1"/>
                          </a:solidFill>
                          <a:effectLst/>
                          <a:latin typeface="+mn-lt"/>
                          <a:ea typeface="Times New Roman" panose="02020603050405020304" pitchFamily="18" charset="0"/>
                          <a:cs typeface="Times New Roman" panose="02020603050405020304" pitchFamily="18" charset="0"/>
                        </a:rPr>
                        <a:t>Friday 21 March, 2025</a:t>
                      </a: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AU" sz="1200" b="0" dirty="0">
                          <a:solidFill>
                            <a:schemeClr val="tx1"/>
                          </a:solidFill>
                          <a:effectLst/>
                          <a:latin typeface="+mn-lt"/>
                        </a:rPr>
                        <a:t>Up to twelve artists (three per location) are shortlisted and outcomes notified to all applicants. </a:t>
                      </a:r>
                      <a:endParaRPr lang="en-AU" sz="12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43281029"/>
                  </a:ext>
                </a:extLst>
              </a:tr>
              <a:tr h="466572">
                <a:tc>
                  <a:txBody>
                    <a:bodyPr/>
                    <a:lstStyle/>
                    <a:p>
                      <a:pPr>
                        <a:spcAft>
                          <a:spcPts val="1200"/>
                        </a:spcAft>
                      </a:pPr>
                      <a:r>
                        <a:rPr lang="en-AU" sz="1400" b="0" dirty="0">
                          <a:solidFill>
                            <a:schemeClr val="tx1"/>
                          </a:solidFill>
                          <a:effectLst/>
                          <a:latin typeface="+mn-lt"/>
                          <a:ea typeface="Times New Roman" panose="02020603050405020304" pitchFamily="18" charset="0"/>
                          <a:cs typeface="Times New Roman" panose="02020603050405020304" pitchFamily="18" charset="0"/>
                        </a:rPr>
                        <a:t>Monday 24 – Friday 28 March, 2025</a:t>
                      </a: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1200"/>
                        </a:spcAft>
                      </a:pPr>
                      <a:r>
                        <a:rPr lang="en-AU" sz="1200" b="0" dirty="0">
                          <a:solidFill>
                            <a:schemeClr val="tx1"/>
                          </a:solidFill>
                          <a:effectLst/>
                          <a:latin typeface="+mn-lt"/>
                          <a:ea typeface="Times New Roman" panose="02020603050405020304" pitchFamily="18" charset="0"/>
                          <a:cs typeface="Times New Roman" panose="02020603050405020304" pitchFamily="18" charset="0"/>
                        </a:rPr>
                        <a:t>On site meetings (where possible) occur with each artist to review location and discuss details required for concepts.</a:t>
                      </a: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07825841"/>
                  </a:ext>
                </a:extLst>
              </a:tr>
              <a:tr h="449906">
                <a:tc>
                  <a:txBody>
                    <a:bodyPr/>
                    <a:lstStyle/>
                    <a:p>
                      <a:pPr>
                        <a:spcAft>
                          <a:spcPts val="1200"/>
                        </a:spcAft>
                      </a:pPr>
                      <a:r>
                        <a:rPr lang="en-AU" sz="1400" b="0" dirty="0">
                          <a:solidFill>
                            <a:schemeClr val="tx1"/>
                          </a:solidFill>
                          <a:effectLst/>
                          <a:latin typeface="+mn-lt"/>
                        </a:rPr>
                        <a:t>Tuesday 6 May, 2025</a:t>
                      </a:r>
                      <a:endParaRPr lang="en-AU" sz="14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1200"/>
                        </a:spcAft>
                      </a:pPr>
                      <a:r>
                        <a:rPr lang="en-AU" sz="1200" b="0" dirty="0">
                          <a:solidFill>
                            <a:schemeClr val="tx1"/>
                          </a:solidFill>
                          <a:effectLst/>
                          <a:latin typeface="+mn-lt"/>
                        </a:rPr>
                        <a:t>Request for Tender closes with full concepts to be received.</a:t>
                      </a:r>
                      <a:endParaRPr lang="en-AU" sz="12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56900958"/>
                  </a:ext>
                </a:extLst>
              </a:tr>
              <a:tr h="449906">
                <a:tc>
                  <a:txBody>
                    <a:bodyPr/>
                    <a:lstStyle/>
                    <a:p>
                      <a:pPr>
                        <a:spcAft>
                          <a:spcPts val="1200"/>
                        </a:spcAft>
                      </a:pPr>
                      <a:r>
                        <a:rPr lang="en-AU" sz="1400" b="0" dirty="0">
                          <a:solidFill>
                            <a:schemeClr val="tx1"/>
                          </a:solidFill>
                          <a:effectLst/>
                          <a:latin typeface="+mn-lt"/>
                        </a:rPr>
                        <a:t>Thursday 15 May, 2025</a:t>
                      </a:r>
                      <a:endParaRPr lang="en-AU" sz="14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1200"/>
                        </a:spcAft>
                      </a:pPr>
                      <a:r>
                        <a:rPr lang="en-AU" sz="1200" b="0" dirty="0">
                          <a:solidFill>
                            <a:schemeClr val="tx1"/>
                          </a:solidFill>
                          <a:effectLst/>
                          <a:latin typeface="+mn-lt"/>
                        </a:rPr>
                        <a:t>Artists notified of selected projects for progression to funding application</a:t>
                      </a:r>
                      <a:endParaRPr lang="en-AU" sz="12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79350334"/>
                  </a:ext>
                </a:extLst>
              </a:tr>
              <a:tr h="449906">
                <a:tc>
                  <a:txBody>
                    <a:bodyPr/>
                    <a:lstStyle/>
                    <a:p>
                      <a:pPr>
                        <a:spcAft>
                          <a:spcPts val="1200"/>
                        </a:spcAft>
                      </a:pPr>
                      <a:r>
                        <a:rPr lang="en-AU" sz="1400" b="0">
                          <a:solidFill>
                            <a:schemeClr val="tx1"/>
                          </a:solidFill>
                          <a:effectLst/>
                          <a:latin typeface="+mn-lt"/>
                        </a:rPr>
                        <a:t>Friday 29 August, 2025</a:t>
                      </a:r>
                      <a:endParaRPr lang="en-AU" sz="1400" b="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1200"/>
                        </a:spcAft>
                      </a:pPr>
                      <a:r>
                        <a:rPr lang="en-AU" sz="1200" b="0" dirty="0">
                          <a:solidFill>
                            <a:schemeClr val="tx1"/>
                          </a:solidFill>
                          <a:effectLst/>
                          <a:latin typeface="+mn-lt"/>
                        </a:rPr>
                        <a:t>Ipswich City Council notified of confirmed projects. Artists advised of confirmation of project acceptance.</a:t>
                      </a:r>
                      <a:endParaRPr lang="en-AU" sz="12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4266133"/>
                  </a:ext>
                </a:extLst>
              </a:tr>
              <a:tr h="449906">
                <a:tc>
                  <a:txBody>
                    <a:bodyPr/>
                    <a:lstStyle/>
                    <a:p>
                      <a:pPr>
                        <a:spcAft>
                          <a:spcPts val="1200"/>
                        </a:spcAft>
                      </a:pPr>
                      <a:r>
                        <a:rPr lang="en-AU" sz="1400" b="0" dirty="0">
                          <a:solidFill>
                            <a:schemeClr val="tx1"/>
                          </a:solidFill>
                          <a:effectLst/>
                          <a:latin typeface="+mn-lt"/>
                        </a:rPr>
                        <a:t>Wednesday 31 March, 2027</a:t>
                      </a:r>
                      <a:endParaRPr lang="en-AU" sz="14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1200"/>
                        </a:spcAft>
                      </a:pPr>
                      <a:r>
                        <a:rPr lang="en-AU" sz="1200" b="0" dirty="0">
                          <a:solidFill>
                            <a:schemeClr val="tx1"/>
                          </a:solidFill>
                          <a:effectLst/>
                          <a:latin typeface="+mn-lt"/>
                        </a:rPr>
                        <a:t>All projects to be completed on or before this date.</a:t>
                      </a:r>
                      <a:endParaRPr lang="en-AU" sz="1200" b="0" dirty="0">
                        <a:solidFill>
                          <a:schemeClr val="tx1"/>
                        </a:solidFill>
                        <a:effectLst/>
                        <a:latin typeface="+mn-lt"/>
                        <a:ea typeface="Times New Roman" panose="02020603050405020304" pitchFamily="18" charset="0"/>
                        <a:cs typeface="Times New Roman" panose="02020603050405020304" pitchFamily="18" charset="0"/>
                      </a:endParaRPr>
                    </a:p>
                  </a:txBody>
                  <a:tcPr marL="66199" marR="661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5176333"/>
                  </a:ext>
                </a:extLst>
              </a:tr>
            </a:tbl>
          </a:graphicData>
        </a:graphic>
      </p:graphicFrame>
      <p:sp>
        <p:nvSpPr>
          <p:cNvPr id="5" name="Callout: Left Arrow 4">
            <a:extLst>
              <a:ext uri="{FF2B5EF4-FFF2-40B4-BE49-F238E27FC236}">
                <a16:creationId xmlns:a16="http://schemas.microsoft.com/office/drawing/2014/main" id="{DC9443D9-4834-8E45-6894-D1F27B605E83}"/>
              </a:ext>
            </a:extLst>
          </p:cNvPr>
          <p:cNvSpPr/>
          <p:nvPr/>
        </p:nvSpPr>
        <p:spPr>
          <a:xfrm>
            <a:off x="8736754" y="667272"/>
            <a:ext cx="3252046" cy="4448130"/>
          </a:xfrm>
          <a:prstGeom prst="leftArrowCallout">
            <a:avLst>
              <a:gd name="adj1" fmla="val 13785"/>
              <a:gd name="adj2" fmla="val 14252"/>
              <a:gd name="adj3" fmla="val 25000"/>
              <a:gd name="adj4" fmla="val 6497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This document is to be completed and submitted with Annexure B</a:t>
            </a:r>
          </a:p>
        </p:txBody>
      </p:sp>
      <p:sp>
        <p:nvSpPr>
          <p:cNvPr id="6" name="Title 1">
            <a:extLst>
              <a:ext uri="{FF2B5EF4-FFF2-40B4-BE49-F238E27FC236}">
                <a16:creationId xmlns:a16="http://schemas.microsoft.com/office/drawing/2014/main" id="{83EEE348-BA32-E303-9AC6-D946CBD0A97C}"/>
              </a:ext>
            </a:extLst>
          </p:cNvPr>
          <p:cNvSpPr txBox="1">
            <a:spLocks/>
          </p:cNvSpPr>
          <p:nvPr/>
        </p:nvSpPr>
        <p:spPr>
          <a:xfrm>
            <a:off x="897468" y="540352"/>
            <a:ext cx="5401733" cy="629175"/>
          </a:xfrm>
          <a:prstGeom prst="rect">
            <a:avLst/>
          </a:prstGeom>
        </p:spPr>
        <p:txBody>
          <a:bodyPr vert="horz" lIns="91440" tIns="45720" rIns="91440" bIns="45720" rtlCol="0" anchor="b">
            <a:normAutofit fontScale="8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dirty="0">
                <a:latin typeface="Verdana" panose="020B0604030504040204" pitchFamily="34" charset="0"/>
                <a:ea typeface="Verdana" panose="020B0604030504040204" pitchFamily="34" charset="0"/>
              </a:rPr>
              <a:t>Timeline</a:t>
            </a:r>
          </a:p>
        </p:txBody>
      </p:sp>
      <p:sp>
        <p:nvSpPr>
          <p:cNvPr id="8" name="TextBox 7">
            <a:extLst>
              <a:ext uri="{FF2B5EF4-FFF2-40B4-BE49-F238E27FC236}">
                <a16:creationId xmlns:a16="http://schemas.microsoft.com/office/drawing/2014/main" id="{2E6AFFEA-7770-4C37-AAF3-ED12F84C86E6}"/>
              </a:ext>
            </a:extLst>
          </p:cNvPr>
          <p:cNvSpPr txBox="1"/>
          <p:nvPr/>
        </p:nvSpPr>
        <p:spPr>
          <a:xfrm>
            <a:off x="1039424" y="6007422"/>
            <a:ext cx="7507110" cy="369332"/>
          </a:xfrm>
          <a:prstGeom prst="rect">
            <a:avLst/>
          </a:prstGeom>
          <a:noFill/>
        </p:spPr>
        <p:txBody>
          <a:bodyPr wrap="square">
            <a:spAutoFit/>
          </a:bodyPr>
          <a:lstStyle/>
          <a:p>
            <a:pPr>
              <a:spcAft>
                <a:spcPts val="1200"/>
              </a:spcAft>
            </a:pPr>
            <a:r>
              <a:rPr lang="en-AU" sz="1800" b="0" i="1" dirty="0">
                <a:solidFill>
                  <a:schemeClr val="bg2">
                    <a:lumMod val="50000"/>
                  </a:schemeClr>
                </a:solidFill>
                <a:effectLst/>
                <a:latin typeface="+mn-lt"/>
              </a:rPr>
              <a:t>Please delete this slide prior to submission</a:t>
            </a:r>
            <a:r>
              <a:rPr lang="en-AU" sz="1800" b="0" dirty="0">
                <a:solidFill>
                  <a:schemeClr val="tx1"/>
                </a:solidFill>
                <a:effectLst/>
                <a:latin typeface="+mn-lt"/>
              </a:rPr>
              <a:t>.</a:t>
            </a:r>
            <a:endParaRPr lang="en-AU" sz="1800" b="0" dirty="0">
              <a:solidFill>
                <a:schemeClr val="tx1"/>
              </a:solidFill>
              <a:effectLst/>
              <a:latin typeface="+mn-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2694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55AA8AE-F665-23F4-8FF0-1F70E26F4986}"/>
              </a:ext>
            </a:extLst>
          </p:cNvPr>
          <p:cNvGraphicFramePr>
            <a:graphicFrameLocks noGrp="1"/>
          </p:cNvGraphicFramePr>
          <p:nvPr>
            <p:extLst>
              <p:ext uri="{D42A27DB-BD31-4B8C-83A1-F6EECF244321}">
                <p14:modId xmlns:p14="http://schemas.microsoft.com/office/powerpoint/2010/main" val="67383342"/>
              </p:ext>
            </p:extLst>
          </p:nvPr>
        </p:nvGraphicFramePr>
        <p:xfrm>
          <a:off x="288358" y="1372272"/>
          <a:ext cx="11294041" cy="2239276"/>
        </p:xfrm>
        <a:graphic>
          <a:graphicData uri="http://schemas.openxmlformats.org/drawingml/2006/table">
            <a:tbl>
              <a:tblPr firstRow="1" firstCol="1" bandRow="1">
                <a:tableStyleId>{8799B23B-EC83-4686-B30A-512413B5E67A}</a:tableStyleId>
              </a:tblPr>
              <a:tblGrid>
                <a:gridCol w="8246042">
                  <a:extLst>
                    <a:ext uri="{9D8B030D-6E8A-4147-A177-3AD203B41FA5}">
                      <a16:colId xmlns:a16="http://schemas.microsoft.com/office/drawing/2014/main" val="3817053781"/>
                    </a:ext>
                  </a:extLst>
                </a:gridCol>
                <a:gridCol w="3047999">
                  <a:extLst>
                    <a:ext uri="{9D8B030D-6E8A-4147-A177-3AD203B41FA5}">
                      <a16:colId xmlns:a16="http://schemas.microsoft.com/office/drawing/2014/main" val="655224908"/>
                    </a:ext>
                  </a:extLst>
                </a:gridCol>
              </a:tblGrid>
              <a:tr h="372085">
                <a:tc>
                  <a:txBody>
                    <a:bodyPr/>
                    <a:lstStyle/>
                    <a:p>
                      <a:pPr marL="0" lvl="0" indent="0">
                        <a:spcBef>
                          <a:spcPts val="600"/>
                        </a:spcBef>
                        <a:spcAft>
                          <a:spcPts val="1200"/>
                        </a:spcAft>
                        <a:buFont typeface="Arial" panose="020B0604020202020204" pitchFamily="34" charset="0"/>
                        <a:buNone/>
                        <a:tabLst>
                          <a:tab pos="612140" algn="l"/>
                        </a:tabLst>
                      </a:pPr>
                      <a:r>
                        <a:rPr lang="en-AU" sz="2000" dirty="0">
                          <a:effectLst/>
                        </a:rPr>
                        <a:t>Criteria</a:t>
                      </a:r>
                      <a:endParaRPr lang="en-AU"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tc>
                  <a:txBody>
                    <a:bodyPr/>
                    <a:lstStyle/>
                    <a:p>
                      <a:pPr marL="0" lvl="0" indent="0">
                        <a:spcBef>
                          <a:spcPts val="600"/>
                        </a:spcBef>
                        <a:spcAft>
                          <a:spcPts val="1200"/>
                        </a:spcAft>
                        <a:buFont typeface="Arial" panose="020B0604020202020204" pitchFamily="34" charset="0"/>
                        <a:buNone/>
                        <a:tabLst>
                          <a:tab pos="612140" algn="l"/>
                        </a:tabLst>
                      </a:pPr>
                      <a:r>
                        <a:rPr lang="en-AU" sz="2000" dirty="0">
                          <a:effectLst/>
                        </a:rPr>
                        <a:t>Weight</a:t>
                      </a:r>
                      <a:endParaRPr lang="en-AU"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extLst>
                  <a:ext uri="{0D108BD9-81ED-4DB2-BD59-A6C34878D82A}">
                    <a16:rowId xmlns:a16="http://schemas.microsoft.com/office/drawing/2014/main" val="3765377070"/>
                  </a:ext>
                </a:extLst>
              </a:tr>
              <a:tr h="372085">
                <a:tc>
                  <a:txBody>
                    <a:bodyPr/>
                    <a:lstStyle/>
                    <a:p>
                      <a:pPr marL="612140">
                        <a:spcBef>
                          <a:spcPts val="600"/>
                        </a:spcBef>
                        <a:spcAft>
                          <a:spcPts val="1200"/>
                        </a:spcAft>
                        <a:tabLst>
                          <a:tab pos="612140" algn="l"/>
                          <a:tab pos="457200" algn="l"/>
                        </a:tabLst>
                      </a:pPr>
                      <a:r>
                        <a:rPr lang="en-AU" sz="2000" dirty="0">
                          <a:effectLst/>
                        </a:rPr>
                        <a:t>a) Connection to Ipswich</a:t>
                      </a:r>
                      <a:endParaRPr lang="en-AU"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tc>
                  <a:txBody>
                    <a:bodyPr/>
                    <a:lstStyle/>
                    <a:p>
                      <a:pPr marL="0" lvl="0" indent="0">
                        <a:spcBef>
                          <a:spcPts val="600"/>
                        </a:spcBef>
                        <a:spcAft>
                          <a:spcPts val="1200"/>
                        </a:spcAft>
                        <a:buFont typeface="Arial" panose="020B0604020202020204" pitchFamily="34" charset="0"/>
                        <a:buNone/>
                        <a:tabLst>
                          <a:tab pos="612140" algn="l"/>
                        </a:tabLst>
                      </a:pPr>
                      <a:r>
                        <a:rPr lang="en-AU" sz="2000" dirty="0">
                          <a:effectLst/>
                        </a:rPr>
                        <a:t>20%</a:t>
                      </a:r>
                      <a:endParaRPr lang="en-AU"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extLst>
                  <a:ext uri="{0D108BD9-81ED-4DB2-BD59-A6C34878D82A}">
                    <a16:rowId xmlns:a16="http://schemas.microsoft.com/office/drawing/2014/main" val="1535030564"/>
                  </a:ext>
                </a:extLst>
              </a:tr>
              <a:tr h="367114">
                <a:tc>
                  <a:txBody>
                    <a:bodyPr/>
                    <a:lstStyle/>
                    <a:p>
                      <a:pPr marL="612140">
                        <a:spcBef>
                          <a:spcPts val="600"/>
                        </a:spcBef>
                        <a:spcAft>
                          <a:spcPts val="1200"/>
                        </a:spcAft>
                        <a:tabLst>
                          <a:tab pos="612140" algn="l"/>
                          <a:tab pos="457200" algn="l"/>
                        </a:tabLst>
                      </a:pPr>
                      <a:r>
                        <a:rPr lang="en-AU" sz="2000" dirty="0">
                          <a:effectLst/>
                        </a:rPr>
                        <a:t>b) Previous experience delivering similar size projects </a:t>
                      </a:r>
                      <a:endParaRPr lang="en-AU"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tc>
                  <a:txBody>
                    <a:bodyPr/>
                    <a:lstStyle/>
                    <a:p>
                      <a:pPr marL="0" lvl="0" indent="0">
                        <a:spcBef>
                          <a:spcPts val="600"/>
                        </a:spcBef>
                        <a:spcAft>
                          <a:spcPts val="1200"/>
                        </a:spcAft>
                        <a:buFont typeface="Arial" panose="020B0604020202020204" pitchFamily="34" charset="0"/>
                        <a:buNone/>
                        <a:tabLst>
                          <a:tab pos="612140" algn="l"/>
                        </a:tabLst>
                      </a:pPr>
                      <a:r>
                        <a:rPr lang="en-AU" sz="2000" dirty="0">
                          <a:effectLst/>
                        </a:rPr>
                        <a:t>25%</a:t>
                      </a:r>
                      <a:endParaRPr lang="en-AU"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extLst>
                  <a:ext uri="{0D108BD9-81ED-4DB2-BD59-A6C34878D82A}">
                    <a16:rowId xmlns:a16="http://schemas.microsoft.com/office/drawing/2014/main" val="2895940707"/>
                  </a:ext>
                </a:extLst>
              </a:tr>
              <a:tr h="383822">
                <a:tc>
                  <a:txBody>
                    <a:bodyPr/>
                    <a:lstStyle/>
                    <a:p>
                      <a:pPr marL="612140">
                        <a:spcBef>
                          <a:spcPts val="600"/>
                        </a:spcBef>
                        <a:spcAft>
                          <a:spcPts val="1200"/>
                        </a:spcAft>
                        <a:tabLst>
                          <a:tab pos="612140" algn="l"/>
                          <a:tab pos="457200" algn="l"/>
                        </a:tabLst>
                      </a:pPr>
                      <a:r>
                        <a:rPr lang="en-AU" sz="2000">
                          <a:effectLst/>
                        </a:rPr>
                        <a:t>c) Strength of concept including response to location and artist brief</a:t>
                      </a:r>
                      <a:endParaRPr lang="en-AU" sz="200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tc>
                  <a:txBody>
                    <a:bodyPr/>
                    <a:lstStyle/>
                    <a:p>
                      <a:pPr marL="0" lvl="0" indent="0">
                        <a:spcBef>
                          <a:spcPts val="600"/>
                        </a:spcBef>
                        <a:spcAft>
                          <a:spcPts val="1200"/>
                        </a:spcAft>
                        <a:buFont typeface="Arial" panose="020B0604020202020204" pitchFamily="34" charset="0"/>
                        <a:buNone/>
                        <a:tabLst>
                          <a:tab pos="612140" algn="l"/>
                        </a:tabLst>
                      </a:pPr>
                      <a:r>
                        <a:rPr lang="en-AU" sz="2000" dirty="0">
                          <a:effectLst/>
                        </a:rPr>
                        <a:t>35%</a:t>
                      </a:r>
                      <a:endParaRPr lang="en-AU"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extLst>
                  <a:ext uri="{0D108BD9-81ED-4DB2-BD59-A6C34878D82A}">
                    <a16:rowId xmlns:a16="http://schemas.microsoft.com/office/drawing/2014/main" val="1395046039"/>
                  </a:ext>
                </a:extLst>
              </a:tr>
              <a:tr h="372085">
                <a:tc>
                  <a:txBody>
                    <a:bodyPr/>
                    <a:lstStyle/>
                    <a:p>
                      <a:pPr marL="612140">
                        <a:spcBef>
                          <a:spcPts val="600"/>
                        </a:spcBef>
                        <a:spcAft>
                          <a:spcPts val="1200"/>
                        </a:spcAft>
                        <a:tabLst>
                          <a:tab pos="612140" algn="l"/>
                          <a:tab pos="457200" algn="l"/>
                        </a:tabLst>
                      </a:pPr>
                      <a:r>
                        <a:rPr lang="en-AU" sz="2000">
                          <a:effectLst/>
                        </a:rPr>
                        <a:t>d) Budget and durability</a:t>
                      </a:r>
                      <a:endParaRPr lang="en-AU" sz="200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tc>
                  <a:txBody>
                    <a:bodyPr/>
                    <a:lstStyle/>
                    <a:p>
                      <a:pPr marL="0" lvl="0" indent="0">
                        <a:spcBef>
                          <a:spcPts val="600"/>
                        </a:spcBef>
                        <a:spcAft>
                          <a:spcPts val="1200"/>
                        </a:spcAft>
                        <a:buFont typeface="Arial" panose="020B0604020202020204" pitchFamily="34" charset="0"/>
                        <a:buNone/>
                        <a:tabLst>
                          <a:tab pos="612140" algn="l"/>
                        </a:tabLst>
                      </a:pPr>
                      <a:r>
                        <a:rPr lang="en-AU" sz="2000" dirty="0">
                          <a:effectLst/>
                        </a:rPr>
                        <a:t>10%</a:t>
                      </a:r>
                      <a:endParaRPr lang="en-AU"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extLst>
                  <a:ext uri="{0D108BD9-81ED-4DB2-BD59-A6C34878D82A}">
                    <a16:rowId xmlns:a16="http://schemas.microsoft.com/office/drawing/2014/main" val="3923940327"/>
                  </a:ext>
                </a:extLst>
              </a:tr>
              <a:tr h="372085">
                <a:tc>
                  <a:txBody>
                    <a:bodyPr/>
                    <a:lstStyle/>
                    <a:p>
                      <a:pPr marL="612140">
                        <a:spcBef>
                          <a:spcPts val="600"/>
                        </a:spcBef>
                        <a:spcAft>
                          <a:spcPts val="1200"/>
                        </a:spcAft>
                        <a:tabLst>
                          <a:tab pos="612140" algn="l"/>
                          <a:tab pos="457200" algn="l"/>
                        </a:tabLst>
                      </a:pPr>
                      <a:r>
                        <a:rPr lang="en-AU" sz="2000" dirty="0">
                          <a:effectLst/>
                        </a:rPr>
                        <a:t>e) Previous work examples</a:t>
                      </a:r>
                      <a:endParaRPr lang="en-AU"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tc>
                  <a:txBody>
                    <a:bodyPr/>
                    <a:lstStyle/>
                    <a:p>
                      <a:pPr marL="0" lvl="0" indent="0">
                        <a:spcBef>
                          <a:spcPts val="600"/>
                        </a:spcBef>
                        <a:spcAft>
                          <a:spcPts val="1200"/>
                        </a:spcAft>
                        <a:buFont typeface="Arial" panose="020B0604020202020204" pitchFamily="34" charset="0"/>
                        <a:buNone/>
                        <a:tabLst>
                          <a:tab pos="612140" algn="l"/>
                        </a:tabLst>
                      </a:pPr>
                      <a:r>
                        <a:rPr lang="en-AU" sz="2000" dirty="0">
                          <a:effectLst/>
                        </a:rPr>
                        <a:t>10%</a:t>
                      </a:r>
                      <a:endParaRPr lang="en-AU"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35031" marR="135031" marT="0" marB="0"/>
                </a:tc>
                <a:extLst>
                  <a:ext uri="{0D108BD9-81ED-4DB2-BD59-A6C34878D82A}">
                    <a16:rowId xmlns:a16="http://schemas.microsoft.com/office/drawing/2014/main" val="972206081"/>
                  </a:ext>
                </a:extLst>
              </a:tr>
            </a:tbl>
          </a:graphicData>
        </a:graphic>
      </p:graphicFrame>
      <p:sp>
        <p:nvSpPr>
          <p:cNvPr id="5" name="Title 1">
            <a:extLst>
              <a:ext uri="{FF2B5EF4-FFF2-40B4-BE49-F238E27FC236}">
                <a16:creationId xmlns:a16="http://schemas.microsoft.com/office/drawing/2014/main" id="{82F65C7E-C1B7-9177-6CDB-3AED4B086851}"/>
              </a:ext>
            </a:extLst>
          </p:cNvPr>
          <p:cNvSpPr>
            <a:spLocks noGrp="1"/>
          </p:cNvSpPr>
          <p:nvPr>
            <p:ph type="title"/>
          </p:nvPr>
        </p:nvSpPr>
        <p:spPr>
          <a:xfrm>
            <a:off x="483093" y="199164"/>
            <a:ext cx="10515600" cy="629175"/>
          </a:xfrm>
        </p:spPr>
        <p:txBody>
          <a:bodyPr>
            <a:normAutofit fontScale="90000"/>
          </a:bodyPr>
          <a:lstStyle/>
          <a:p>
            <a:r>
              <a:rPr lang="en-AU" dirty="0">
                <a:latin typeface="Verdana" panose="020B0604030504040204" pitchFamily="34" charset="0"/>
                <a:ea typeface="Verdana" panose="020B0604030504040204" pitchFamily="34" charset="0"/>
              </a:rPr>
              <a:t>a) EOI - Assessment Criteria</a:t>
            </a:r>
          </a:p>
        </p:txBody>
      </p:sp>
    </p:spTree>
    <p:extLst>
      <p:ext uri="{BB962C8B-B14F-4D97-AF65-F5344CB8AC3E}">
        <p14:creationId xmlns:p14="http://schemas.microsoft.com/office/powerpoint/2010/main" val="3776457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C21A8-ACCB-E2EB-4F77-A3E7E573F670}"/>
              </a:ext>
            </a:extLst>
          </p:cNvPr>
          <p:cNvSpPr>
            <a:spLocks noGrp="1"/>
          </p:cNvSpPr>
          <p:nvPr>
            <p:ph type="title"/>
          </p:nvPr>
        </p:nvSpPr>
        <p:spPr>
          <a:xfrm>
            <a:off x="483093" y="199164"/>
            <a:ext cx="10515600" cy="629175"/>
          </a:xfrm>
        </p:spPr>
        <p:txBody>
          <a:bodyPr>
            <a:normAutofit fontScale="90000"/>
          </a:bodyPr>
          <a:lstStyle/>
          <a:p>
            <a:r>
              <a:rPr lang="en-AU" dirty="0">
                <a:latin typeface="Verdana" panose="020B0604030504040204" pitchFamily="34" charset="0"/>
                <a:ea typeface="Verdana" panose="020B0604030504040204" pitchFamily="34" charset="0"/>
              </a:rPr>
              <a:t>a) Applicant information</a:t>
            </a:r>
          </a:p>
        </p:txBody>
      </p:sp>
      <p:graphicFrame>
        <p:nvGraphicFramePr>
          <p:cNvPr id="6" name="Table 6">
            <a:extLst>
              <a:ext uri="{FF2B5EF4-FFF2-40B4-BE49-F238E27FC236}">
                <a16:creationId xmlns:a16="http://schemas.microsoft.com/office/drawing/2014/main" id="{D67C892C-89AF-FFD9-19F8-9EE0DEABFE06}"/>
              </a:ext>
            </a:extLst>
          </p:cNvPr>
          <p:cNvGraphicFramePr>
            <a:graphicFrameLocks noGrp="1"/>
          </p:cNvGraphicFramePr>
          <p:nvPr>
            <p:extLst>
              <p:ext uri="{D42A27DB-BD31-4B8C-83A1-F6EECF244321}">
                <p14:modId xmlns:p14="http://schemas.microsoft.com/office/powerpoint/2010/main" val="405062958"/>
              </p:ext>
            </p:extLst>
          </p:nvPr>
        </p:nvGraphicFramePr>
        <p:xfrm>
          <a:off x="598133" y="828339"/>
          <a:ext cx="10995735" cy="1924928"/>
        </p:xfrm>
        <a:graphic>
          <a:graphicData uri="http://schemas.openxmlformats.org/drawingml/2006/table">
            <a:tbl>
              <a:tblPr firstRow="1" bandRow="1">
                <a:tableStyleId>{5940675A-B579-460E-94D1-54222C63F5DA}</a:tableStyleId>
              </a:tblPr>
              <a:tblGrid>
                <a:gridCol w="2908547">
                  <a:extLst>
                    <a:ext uri="{9D8B030D-6E8A-4147-A177-3AD203B41FA5}">
                      <a16:colId xmlns:a16="http://schemas.microsoft.com/office/drawing/2014/main" val="1730279953"/>
                    </a:ext>
                  </a:extLst>
                </a:gridCol>
                <a:gridCol w="8087188">
                  <a:extLst>
                    <a:ext uri="{9D8B030D-6E8A-4147-A177-3AD203B41FA5}">
                      <a16:colId xmlns:a16="http://schemas.microsoft.com/office/drawing/2014/main" val="3397495097"/>
                    </a:ext>
                  </a:extLst>
                </a:gridCol>
              </a:tblGrid>
              <a:tr h="298352">
                <a:tc>
                  <a:txBody>
                    <a:bodyPr/>
                    <a:lstStyle/>
                    <a:p>
                      <a:r>
                        <a:rPr lang="en-AU" sz="1200" b="1" dirty="0"/>
                        <a:t>Full name of all applicants</a:t>
                      </a:r>
                    </a:p>
                  </a:txBody>
                  <a:tcPr/>
                </a:tc>
                <a:tc>
                  <a:txBody>
                    <a:bodyPr/>
                    <a:lstStyle/>
                    <a:p>
                      <a:endParaRPr lang="en-AU" sz="1200" dirty="0"/>
                    </a:p>
                  </a:txBody>
                  <a:tcPr/>
                </a:tc>
                <a:extLst>
                  <a:ext uri="{0D108BD9-81ED-4DB2-BD59-A6C34878D82A}">
                    <a16:rowId xmlns:a16="http://schemas.microsoft.com/office/drawing/2014/main" val="1958341350"/>
                  </a:ext>
                </a:extLst>
              </a:tr>
              <a:tr h="298352">
                <a:tc>
                  <a:txBody>
                    <a:bodyPr/>
                    <a:lstStyle/>
                    <a:p>
                      <a:r>
                        <a:rPr lang="en-AU" sz="1200" b="1" dirty="0"/>
                        <a:t>Name of lead applicant</a:t>
                      </a:r>
                    </a:p>
                  </a:txBody>
                  <a:tcPr/>
                </a:tc>
                <a:tc>
                  <a:txBody>
                    <a:bodyPr/>
                    <a:lstStyle/>
                    <a:p>
                      <a:endParaRPr lang="en-AU" sz="1200" dirty="0"/>
                    </a:p>
                  </a:txBody>
                  <a:tcPr/>
                </a:tc>
                <a:extLst>
                  <a:ext uri="{0D108BD9-81ED-4DB2-BD59-A6C34878D82A}">
                    <a16:rowId xmlns:a16="http://schemas.microsoft.com/office/drawing/2014/main" val="1021706309"/>
                  </a:ext>
                </a:extLst>
              </a:tr>
              <a:tr h="251943">
                <a:tc gridSpan="2">
                  <a:txBody>
                    <a:bodyPr/>
                    <a:lstStyle/>
                    <a:p>
                      <a:r>
                        <a:rPr lang="en-AU" sz="1200" b="1" dirty="0"/>
                        <a:t>Please provide the following information if applicable and links provide examples of work or experience</a:t>
                      </a:r>
                    </a:p>
                  </a:txBody>
                  <a:tcPr/>
                </a:tc>
                <a:tc hMerge="1">
                  <a:txBody>
                    <a:bodyPr/>
                    <a:lstStyle/>
                    <a:p>
                      <a:endParaRPr lang="en-AU" sz="1400" dirty="0"/>
                    </a:p>
                  </a:txBody>
                  <a:tcPr/>
                </a:tc>
                <a:extLst>
                  <a:ext uri="{0D108BD9-81ED-4DB2-BD59-A6C34878D82A}">
                    <a16:rowId xmlns:a16="http://schemas.microsoft.com/office/drawing/2014/main" val="418225151"/>
                  </a:ext>
                </a:extLst>
              </a:tr>
              <a:tr h="298352">
                <a:tc>
                  <a:txBody>
                    <a:bodyPr/>
                    <a:lstStyle/>
                    <a:p>
                      <a:r>
                        <a:rPr lang="en-AU" sz="1200" b="1" dirty="0"/>
                        <a:t>Websites</a:t>
                      </a:r>
                    </a:p>
                  </a:txBody>
                  <a:tcPr/>
                </a:tc>
                <a:tc>
                  <a:txBody>
                    <a:bodyPr/>
                    <a:lstStyle/>
                    <a:p>
                      <a:endParaRPr lang="en-AU" sz="1200" dirty="0"/>
                    </a:p>
                  </a:txBody>
                  <a:tcPr/>
                </a:tc>
                <a:extLst>
                  <a:ext uri="{0D108BD9-81ED-4DB2-BD59-A6C34878D82A}">
                    <a16:rowId xmlns:a16="http://schemas.microsoft.com/office/drawing/2014/main" val="2667795516"/>
                  </a:ext>
                </a:extLst>
              </a:tr>
              <a:tr h="298352">
                <a:tc>
                  <a:txBody>
                    <a:bodyPr/>
                    <a:lstStyle/>
                    <a:p>
                      <a:r>
                        <a:rPr lang="en-AU" sz="1200" b="1" dirty="0"/>
                        <a:t>Social media links (</a:t>
                      </a:r>
                      <a:r>
                        <a:rPr lang="en-AU" sz="1200" b="1" dirty="0" err="1"/>
                        <a:t>linkedin</a:t>
                      </a:r>
                      <a:r>
                        <a:rPr lang="en-AU" sz="1200" b="1" dirty="0"/>
                        <a:t>, </a:t>
                      </a:r>
                      <a:r>
                        <a:rPr lang="en-AU" sz="1200" b="1" dirty="0" err="1"/>
                        <a:t>instagram</a:t>
                      </a:r>
                      <a:r>
                        <a:rPr lang="en-AU" sz="1200" b="1" dirty="0"/>
                        <a:t>, </a:t>
                      </a:r>
                      <a:r>
                        <a:rPr lang="en-AU" sz="1200" b="1" dirty="0" err="1"/>
                        <a:t>tiktok</a:t>
                      </a:r>
                      <a:r>
                        <a:rPr lang="en-AU" sz="1200" b="1" dirty="0"/>
                        <a:t>, </a:t>
                      </a:r>
                      <a:r>
                        <a:rPr lang="en-AU" sz="1200" b="1" dirty="0" err="1"/>
                        <a:t>facebook</a:t>
                      </a:r>
                      <a:r>
                        <a:rPr lang="en-AU" sz="1200" b="1" dirty="0"/>
                        <a:t>)</a:t>
                      </a:r>
                    </a:p>
                  </a:txBody>
                  <a:tcPr/>
                </a:tc>
                <a:tc>
                  <a:txBody>
                    <a:bodyPr/>
                    <a:lstStyle/>
                    <a:p>
                      <a:endParaRPr lang="en-AU" sz="1200" dirty="0"/>
                    </a:p>
                  </a:txBody>
                  <a:tcPr/>
                </a:tc>
                <a:extLst>
                  <a:ext uri="{0D108BD9-81ED-4DB2-BD59-A6C34878D82A}">
                    <a16:rowId xmlns:a16="http://schemas.microsoft.com/office/drawing/2014/main" val="1139405081"/>
                  </a:ext>
                </a:extLst>
              </a:tr>
              <a:tr h="298352">
                <a:tc>
                  <a:txBody>
                    <a:bodyPr/>
                    <a:lstStyle/>
                    <a:p>
                      <a:r>
                        <a:rPr lang="en-AU" sz="1200" b="1" dirty="0"/>
                        <a:t>Any links to news articles or profiles</a:t>
                      </a:r>
                    </a:p>
                  </a:txBody>
                  <a:tcPr/>
                </a:tc>
                <a:tc>
                  <a:txBody>
                    <a:bodyPr/>
                    <a:lstStyle/>
                    <a:p>
                      <a:endParaRPr lang="en-AU" sz="1200" dirty="0"/>
                    </a:p>
                  </a:txBody>
                  <a:tcPr/>
                </a:tc>
                <a:extLst>
                  <a:ext uri="{0D108BD9-81ED-4DB2-BD59-A6C34878D82A}">
                    <a16:rowId xmlns:a16="http://schemas.microsoft.com/office/drawing/2014/main" val="2042888676"/>
                  </a:ext>
                </a:extLst>
              </a:tr>
            </a:tbl>
          </a:graphicData>
        </a:graphic>
      </p:graphicFrame>
      <p:sp>
        <p:nvSpPr>
          <p:cNvPr id="9" name="TextBox 8">
            <a:extLst>
              <a:ext uri="{FF2B5EF4-FFF2-40B4-BE49-F238E27FC236}">
                <a16:creationId xmlns:a16="http://schemas.microsoft.com/office/drawing/2014/main" id="{1E000C88-7CB6-FE10-E472-C67A11520DFC}"/>
              </a:ext>
            </a:extLst>
          </p:cNvPr>
          <p:cNvSpPr txBox="1"/>
          <p:nvPr/>
        </p:nvSpPr>
        <p:spPr>
          <a:xfrm>
            <a:off x="598133" y="2828444"/>
            <a:ext cx="10995734" cy="553998"/>
          </a:xfrm>
          <a:prstGeom prst="rect">
            <a:avLst/>
          </a:prstGeom>
          <a:noFill/>
        </p:spPr>
        <p:txBody>
          <a:bodyPr wrap="square" rtlCol="0">
            <a:spAutoFit/>
          </a:bodyPr>
          <a:lstStyle/>
          <a:p>
            <a:r>
              <a:rPr lang="en-AU" sz="1200" b="1" dirty="0">
                <a:effectLst/>
                <a:latin typeface="Verdana" panose="020B0604030504040204" pitchFamily="34" charset="0"/>
                <a:ea typeface="Verdana" panose="020B0604030504040204" pitchFamily="34" charset="0"/>
                <a:cs typeface="Times New Roman" panose="02020603050405020304" pitchFamily="18" charset="0"/>
              </a:rPr>
              <a:t>In 350 words or less please provide your or your group’s connection to Ipswich including if you live, work or engage in the region. Alternatively, please provide why you are interested in delivering this project in Ipswich. </a:t>
            </a:r>
            <a:r>
              <a:rPr lang="en-AU" b="1" dirty="0">
                <a:latin typeface="Verdana" panose="020B0604030504040204" pitchFamily="34" charset="0"/>
                <a:ea typeface="Verdana" panose="020B0604030504040204" pitchFamily="34" charset="0"/>
              </a:rPr>
              <a:t> </a:t>
            </a:r>
          </a:p>
        </p:txBody>
      </p:sp>
      <p:sp>
        <p:nvSpPr>
          <p:cNvPr id="10" name="TextBox 9">
            <a:extLst>
              <a:ext uri="{FF2B5EF4-FFF2-40B4-BE49-F238E27FC236}">
                <a16:creationId xmlns:a16="http://schemas.microsoft.com/office/drawing/2014/main" id="{52701287-45C3-4998-586B-AB9D120EF5BD}"/>
              </a:ext>
            </a:extLst>
          </p:cNvPr>
          <p:cNvSpPr txBox="1"/>
          <p:nvPr/>
        </p:nvSpPr>
        <p:spPr>
          <a:xfrm>
            <a:off x="678033" y="3475559"/>
            <a:ext cx="10995735" cy="276999"/>
          </a:xfrm>
          <a:prstGeom prst="rect">
            <a:avLst/>
          </a:prstGeom>
          <a:noFill/>
          <a:ln>
            <a:solidFill>
              <a:schemeClr val="tx1"/>
            </a:solidFill>
          </a:ln>
        </p:spPr>
        <p:txBody>
          <a:bodyPr wrap="square" rtlCol="0">
            <a:spAutoFit/>
          </a:bodyPr>
          <a:lstStyle/>
          <a:p>
            <a:r>
              <a:rPr lang="en-AU" sz="1200" i="1" dirty="0">
                <a:solidFill>
                  <a:schemeClr val="bg2">
                    <a:lumMod val="50000"/>
                  </a:schemeClr>
                </a:solidFill>
                <a:latin typeface="Verdana" panose="020B0604030504040204" pitchFamily="34" charset="0"/>
                <a:ea typeface="Verdana" panose="020B0604030504040204" pitchFamily="34" charset="0"/>
              </a:rPr>
              <a:t>Type text here:</a:t>
            </a:r>
          </a:p>
        </p:txBody>
      </p:sp>
    </p:spTree>
    <p:extLst>
      <p:ext uri="{BB962C8B-B14F-4D97-AF65-F5344CB8AC3E}">
        <p14:creationId xmlns:p14="http://schemas.microsoft.com/office/powerpoint/2010/main" val="1515660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C21A8-ACCB-E2EB-4F77-A3E7E573F670}"/>
              </a:ext>
            </a:extLst>
          </p:cNvPr>
          <p:cNvSpPr>
            <a:spLocks noGrp="1"/>
          </p:cNvSpPr>
          <p:nvPr>
            <p:ph type="title"/>
          </p:nvPr>
        </p:nvSpPr>
        <p:spPr>
          <a:xfrm>
            <a:off x="483093" y="199164"/>
            <a:ext cx="10515600" cy="629175"/>
          </a:xfrm>
        </p:spPr>
        <p:txBody>
          <a:bodyPr>
            <a:normAutofit fontScale="90000"/>
          </a:bodyPr>
          <a:lstStyle/>
          <a:p>
            <a:r>
              <a:rPr lang="en-AU" dirty="0">
                <a:latin typeface="Verdana" panose="020B0604030504040204" pitchFamily="34" charset="0"/>
                <a:ea typeface="Verdana" panose="020B0604030504040204" pitchFamily="34" charset="0"/>
              </a:rPr>
              <a:t>b) Applicant experience</a:t>
            </a:r>
          </a:p>
        </p:txBody>
      </p:sp>
      <p:sp>
        <p:nvSpPr>
          <p:cNvPr id="9" name="TextBox 8">
            <a:extLst>
              <a:ext uri="{FF2B5EF4-FFF2-40B4-BE49-F238E27FC236}">
                <a16:creationId xmlns:a16="http://schemas.microsoft.com/office/drawing/2014/main" id="{1E000C88-7CB6-FE10-E472-C67A11520DFC}"/>
              </a:ext>
            </a:extLst>
          </p:cNvPr>
          <p:cNvSpPr txBox="1"/>
          <p:nvPr/>
        </p:nvSpPr>
        <p:spPr>
          <a:xfrm>
            <a:off x="598133" y="981888"/>
            <a:ext cx="10995734" cy="276999"/>
          </a:xfrm>
          <a:prstGeom prst="rect">
            <a:avLst/>
          </a:prstGeom>
          <a:noFill/>
        </p:spPr>
        <p:txBody>
          <a:bodyPr wrap="square" rtlCol="0">
            <a:spAutoFit/>
          </a:bodyPr>
          <a:lstStyle/>
          <a:p>
            <a:r>
              <a:rPr lang="en-AU" sz="1200" b="1" dirty="0">
                <a:effectLst/>
                <a:latin typeface="Verdana" panose="020B0604030504040204" pitchFamily="34" charset="0"/>
                <a:ea typeface="Verdana" panose="020B0604030504040204" pitchFamily="34" charset="0"/>
                <a:cs typeface="Times New Roman" panose="02020603050405020304" pitchFamily="18" charset="0"/>
              </a:rPr>
              <a:t>In 500 words or less please detail your creative practice, experience or interest in public art making.</a:t>
            </a:r>
            <a:endParaRPr lang="en-AU" sz="1200" b="1" dirty="0">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52701287-45C3-4998-586B-AB9D120EF5BD}"/>
              </a:ext>
            </a:extLst>
          </p:cNvPr>
          <p:cNvSpPr txBox="1"/>
          <p:nvPr/>
        </p:nvSpPr>
        <p:spPr>
          <a:xfrm>
            <a:off x="713544" y="1412436"/>
            <a:ext cx="10995735" cy="276999"/>
          </a:xfrm>
          <a:prstGeom prst="rect">
            <a:avLst/>
          </a:prstGeom>
          <a:noFill/>
          <a:ln>
            <a:solidFill>
              <a:schemeClr val="tx1"/>
            </a:solidFill>
          </a:ln>
        </p:spPr>
        <p:txBody>
          <a:bodyPr wrap="square" rtlCol="0">
            <a:spAutoFit/>
          </a:bodyPr>
          <a:lstStyle/>
          <a:p>
            <a:r>
              <a:rPr lang="en-AU" sz="1200" i="1" dirty="0">
                <a:solidFill>
                  <a:schemeClr val="bg2">
                    <a:lumMod val="50000"/>
                  </a:schemeClr>
                </a:solidFill>
                <a:latin typeface="Verdana" panose="020B0604030504040204" pitchFamily="34" charset="0"/>
                <a:ea typeface="Verdana" panose="020B0604030504040204" pitchFamily="34" charset="0"/>
              </a:rPr>
              <a:t>Type text here:</a:t>
            </a:r>
          </a:p>
        </p:txBody>
      </p:sp>
    </p:spTree>
    <p:extLst>
      <p:ext uri="{BB962C8B-B14F-4D97-AF65-F5344CB8AC3E}">
        <p14:creationId xmlns:p14="http://schemas.microsoft.com/office/powerpoint/2010/main" val="2966474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C21A8-ACCB-E2EB-4F77-A3E7E573F670}"/>
              </a:ext>
            </a:extLst>
          </p:cNvPr>
          <p:cNvSpPr>
            <a:spLocks noGrp="1"/>
          </p:cNvSpPr>
          <p:nvPr>
            <p:ph type="title"/>
          </p:nvPr>
        </p:nvSpPr>
        <p:spPr>
          <a:xfrm>
            <a:off x="483093" y="199164"/>
            <a:ext cx="10515600" cy="629175"/>
          </a:xfrm>
        </p:spPr>
        <p:txBody>
          <a:bodyPr>
            <a:normAutofit fontScale="90000"/>
          </a:bodyPr>
          <a:lstStyle/>
          <a:p>
            <a:r>
              <a:rPr lang="en-AU" dirty="0">
                <a:latin typeface="Verdana" panose="020B0604030504040204" pitchFamily="34" charset="0"/>
                <a:ea typeface="Verdana" panose="020B0604030504040204" pitchFamily="34" charset="0"/>
              </a:rPr>
              <a:t>c) Artwork concept</a:t>
            </a:r>
          </a:p>
        </p:txBody>
      </p:sp>
      <p:sp>
        <p:nvSpPr>
          <p:cNvPr id="9" name="TextBox 8">
            <a:extLst>
              <a:ext uri="{FF2B5EF4-FFF2-40B4-BE49-F238E27FC236}">
                <a16:creationId xmlns:a16="http://schemas.microsoft.com/office/drawing/2014/main" id="{1E000C88-7CB6-FE10-E472-C67A11520DFC}"/>
              </a:ext>
            </a:extLst>
          </p:cNvPr>
          <p:cNvSpPr txBox="1"/>
          <p:nvPr/>
        </p:nvSpPr>
        <p:spPr>
          <a:xfrm>
            <a:off x="483093" y="828339"/>
            <a:ext cx="11022737" cy="646331"/>
          </a:xfrm>
          <a:prstGeom prst="rect">
            <a:avLst/>
          </a:prstGeom>
          <a:noFill/>
        </p:spPr>
        <p:txBody>
          <a:bodyPr wrap="square" rtlCol="0">
            <a:spAutoFit/>
          </a:bodyPr>
          <a:lstStyle/>
          <a:p>
            <a:r>
              <a:rPr lang="en-AU" sz="1200" b="1" dirty="0">
                <a:effectLst/>
                <a:latin typeface="Verdana" panose="020B0604030504040204" pitchFamily="34" charset="0"/>
                <a:ea typeface="Verdana" panose="020B0604030504040204" pitchFamily="34" charset="0"/>
                <a:cs typeface="Times New Roman" panose="02020603050405020304" pitchFamily="18" charset="0"/>
              </a:rPr>
              <a:t>In 500 words or less please describe the artwork concept including:</a:t>
            </a:r>
          </a:p>
          <a:p>
            <a:r>
              <a:rPr lang="en-AU" sz="1200" b="1" dirty="0">
                <a:latin typeface="Verdana" panose="020B0604030504040204" pitchFamily="34" charset="0"/>
                <a:ea typeface="Verdana" panose="020B0604030504040204" pitchFamily="34" charset="0"/>
                <a:cs typeface="Times New Roman" panose="02020603050405020304" pitchFamily="18" charset="0"/>
              </a:rPr>
              <a:t>- How the concept responds to the location and artist brief. (Schedule 1, Attachment 1 Public Art Commission Information)</a:t>
            </a:r>
          </a:p>
          <a:p>
            <a:r>
              <a:rPr lang="en-AU" sz="1200" b="1" dirty="0">
                <a:latin typeface="Verdana" panose="020B0604030504040204" pitchFamily="34" charset="0"/>
                <a:ea typeface="Verdana" panose="020B0604030504040204" pitchFamily="34" charset="0"/>
                <a:cs typeface="Times New Roman" panose="02020603050405020304" pitchFamily="18" charset="0"/>
              </a:rPr>
              <a:t>- Any additional ideas that have informed the concept</a:t>
            </a:r>
            <a:endParaRPr lang="en-AU" sz="1200" b="1" dirty="0">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52701287-45C3-4998-586B-AB9D120EF5BD}"/>
              </a:ext>
            </a:extLst>
          </p:cNvPr>
          <p:cNvSpPr txBox="1"/>
          <p:nvPr/>
        </p:nvSpPr>
        <p:spPr>
          <a:xfrm>
            <a:off x="598132" y="1572234"/>
            <a:ext cx="10995735" cy="276999"/>
          </a:xfrm>
          <a:prstGeom prst="rect">
            <a:avLst/>
          </a:prstGeom>
          <a:noFill/>
          <a:ln>
            <a:solidFill>
              <a:schemeClr val="tx1"/>
            </a:solidFill>
          </a:ln>
        </p:spPr>
        <p:txBody>
          <a:bodyPr wrap="square" rtlCol="0">
            <a:spAutoFit/>
          </a:bodyPr>
          <a:lstStyle/>
          <a:p>
            <a:r>
              <a:rPr lang="en-AU" sz="1200" i="1" dirty="0">
                <a:solidFill>
                  <a:schemeClr val="bg2">
                    <a:lumMod val="50000"/>
                  </a:schemeClr>
                </a:solidFill>
                <a:latin typeface="Verdana" panose="020B0604030504040204" pitchFamily="34" charset="0"/>
                <a:ea typeface="Verdana" panose="020B0604030504040204" pitchFamily="34" charset="0"/>
              </a:rPr>
              <a:t>Type text here:</a:t>
            </a:r>
          </a:p>
        </p:txBody>
      </p:sp>
    </p:spTree>
    <p:extLst>
      <p:ext uri="{BB962C8B-B14F-4D97-AF65-F5344CB8AC3E}">
        <p14:creationId xmlns:p14="http://schemas.microsoft.com/office/powerpoint/2010/main" val="2070248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C21A8-ACCB-E2EB-4F77-A3E7E573F670}"/>
              </a:ext>
            </a:extLst>
          </p:cNvPr>
          <p:cNvSpPr>
            <a:spLocks noGrp="1"/>
          </p:cNvSpPr>
          <p:nvPr>
            <p:ph type="title"/>
          </p:nvPr>
        </p:nvSpPr>
        <p:spPr>
          <a:xfrm>
            <a:off x="483093" y="199164"/>
            <a:ext cx="10515600" cy="629175"/>
          </a:xfrm>
        </p:spPr>
        <p:txBody>
          <a:bodyPr>
            <a:normAutofit fontScale="90000"/>
          </a:bodyPr>
          <a:lstStyle/>
          <a:p>
            <a:r>
              <a:rPr lang="en-AU" dirty="0">
                <a:latin typeface="Verdana" panose="020B0604030504040204" pitchFamily="34" charset="0"/>
                <a:ea typeface="Verdana" panose="020B0604030504040204" pitchFamily="34" charset="0"/>
              </a:rPr>
              <a:t>d) Financial requirements</a:t>
            </a:r>
          </a:p>
        </p:txBody>
      </p:sp>
      <p:sp>
        <p:nvSpPr>
          <p:cNvPr id="9" name="TextBox 8">
            <a:extLst>
              <a:ext uri="{FF2B5EF4-FFF2-40B4-BE49-F238E27FC236}">
                <a16:creationId xmlns:a16="http://schemas.microsoft.com/office/drawing/2014/main" id="{1E000C88-7CB6-FE10-E472-C67A11520DFC}"/>
              </a:ext>
            </a:extLst>
          </p:cNvPr>
          <p:cNvSpPr txBox="1"/>
          <p:nvPr/>
        </p:nvSpPr>
        <p:spPr>
          <a:xfrm>
            <a:off x="483093" y="828339"/>
            <a:ext cx="11022737" cy="461665"/>
          </a:xfrm>
          <a:prstGeom prst="rect">
            <a:avLst/>
          </a:prstGeom>
          <a:noFill/>
        </p:spPr>
        <p:txBody>
          <a:bodyPr wrap="square" rtlCol="0">
            <a:spAutoFit/>
          </a:bodyPr>
          <a:lstStyle/>
          <a:p>
            <a:pPr lvl="0">
              <a:spcAft>
                <a:spcPts val="1200"/>
              </a:spcAft>
              <a:tabLst>
                <a:tab pos="612140" algn="l"/>
              </a:tabLst>
            </a:pPr>
            <a:r>
              <a:rPr lang="en-AU" sz="1200" b="1" dirty="0">
                <a:effectLst/>
                <a:latin typeface="Verdana" panose="020B0604030504040204" pitchFamily="34" charset="0"/>
                <a:ea typeface="Verdana" panose="020B0604030504040204" pitchFamily="34" charset="0"/>
                <a:cs typeface="Times New Roman" panose="02020603050405020304" pitchFamily="18" charset="0"/>
              </a:rPr>
              <a:t>Please provide indicative costs for your project. Indicative budgets for the proposals should be between  $35,000 and $650,000</a:t>
            </a:r>
          </a:p>
        </p:txBody>
      </p:sp>
      <p:sp>
        <p:nvSpPr>
          <p:cNvPr id="10" name="TextBox 9">
            <a:extLst>
              <a:ext uri="{FF2B5EF4-FFF2-40B4-BE49-F238E27FC236}">
                <a16:creationId xmlns:a16="http://schemas.microsoft.com/office/drawing/2014/main" id="{52701287-45C3-4998-586B-AB9D120EF5BD}"/>
              </a:ext>
            </a:extLst>
          </p:cNvPr>
          <p:cNvSpPr txBox="1"/>
          <p:nvPr/>
        </p:nvSpPr>
        <p:spPr>
          <a:xfrm>
            <a:off x="598132" y="3590981"/>
            <a:ext cx="10995735" cy="276999"/>
          </a:xfrm>
          <a:prstGeom prst="rect">
            <a:avLst/>
          </a:prstGeom>
          <a:noFill/>
          <a:ln>
            <a:solidFill>
              <a:schemeClr val="tx1"/>
            </a:solidFill>
          </a:ln>
        </p:spPr>
        <p:txBody>
          <a:bodyPr wrap="square" rtlCol="0">
            <a:spAutoFit/>
          </a:bodyPr>
          <a:lstStyle/>
          <a:p>
            <a:r>
              <a:rPr lang="en-AU" sz="1200" i="1" dirty="0">
                <a:solidFill>
                  <a:schemeClr val="bg2">
                    <a:lumMod val="50000"/>
                  </a:schemeClr>
                </a:solidFill>
                <a:latin typeface="Verdana" panose="020B0604030504040204" pitchFamily="34" charset="0"/>
                <a:ea typeface="Verdana" panose="020B0604030504040204" pitchFamily="34" charset="0"/>
              </a:rPr>
              <a:t>Type text here:</a:t>
            </a:r>
          </a:p>
        </p:txBody>
      </p:sp>
      <p:graphicFrame>
        <p:nvGraphicFramePr>
          <p:cNvPr id="3" name="Table 6">
            <a:extLst>
              <a:ext uri="{FF2B5EF4-FFF2-40B4-BE49-F238E27FC236}">
                <a16:creationId xmlns:a16="http://schemas.microsoft.com/office/drawing/2014/main" id="{580F9940-782C-4BB1-E3BB-3E874910D6FF}"/>
              </a:ext>
            </a:extLst>
          </p:cNvPr>
          <p:cNvGraphicFramePr>
            <a:graphicFrameLocks noGrp="1"/>
          </p:cNvGraphicFramePr>
          <p:nvPr>
            <p:extLst>
              <p:ext uri="{D42A27DB-BD31-4B8C-83A1-F6EECF244321}">
                <p14:modId xmlns:p14="http://schemas.microsoft.com/office/powerpoint/2010/main" val="2376424332"/>
              </p:ext>
            </p:extLst>
          </p:nvPr>
        </p:nvGraphicFramePr>
        <p:xfrm>
          <a:off x="598132" y="1369712"/>
          <a:ext cx="5829301" cy="1491760"/>
        </p:xfrm>
        <a:graphic>
          <a:graphicData uri="http://schemas.openxmlformats.org/drawingml/2006/table">
            <a:tbl>
              <a:tblPr firstRow="1" bandRow="1">
                <a:tableStyleId>{5940675A-B579-460E-94D1-54222C63F5DA}</a:tableStyleId>
              </a:tblPr>
              <a:tblGrid>
                <a:gridCol w="2601747">
                  <a:extLst>
                    <a:ext uri="{9D8B030D-6E8A-4147-A177-3AD203B41FA5}">
                      <a16:colId xmlns:a16="http://schemas.microsoft.com/office/drawing/2014/main" val="1730279953"/>
                    </a:ext>
                  </a:extLst>
                </a:gridCol>
                <a:gridCol w="3227554">
                  <a:extLst>
                    <a:ext uri="{9D8B030D-6E8A-4147-A177-3AD203B41FA5}">
                      <a16:colId xmlns:a16="http://schemas.microsoft.com/office/drawing/2014/main" val="3397495097"/>
                    </a:ext>
                  </a:extLst>
                </a:gridCol>
              </a:tblGrid>
              <a:tr h="298352">
                <a:tc>
                  <a:txBody>
                    <a:bodyPr/>
                    <a:lstStyle/>
                    <a:p>
                      <a:r>
                        <a:rPr lang="en-AU" sz="1200" b="1" dirty="0"/>
                        <a:t>Category</a:t>
                      </a:r>
                    </a:p>
                  </a:txBody>
                  <a:tcPr>
                    <a:solidFill>
                      <a:schemeClr val="bg2">
                        <a:lumMod val="90000"/>
                      </a:schemeClr>
                    </a:solidFill>
                  </a:tcPr>
                </a:tc>
                <a:tc>
                  <a:txBody>
                    <a:bodyPr/>
                    <a:lstStyle/>
                    <a:p>
                      <a:r>
                        <a:rPr lang="en-AU" sz="1200" b="1" dirty="0"/>
                        <a:t>Indicative Cost</a:t>
                      </a:r>
                    </a:p>
                  </a:txBody>
                  <a:tcPr>
                    <a:solidFill>
                      <a:schemeClr val="bg2">
                        <a:lumMod val="90000"/>
                      </a:schemeClr>
                    </a:solidFill>
                  </a:tcPr>
                </a:tc>
                <a:extLst>
                  <a:ext uri="{0D108BD9-81ED-4DB2-BD59-A6C34878D82A}">
                    <a16:rowId xmlns:a16="http://schemas.microsoft.com/office/drawing/2014/main" val="1958341350"/>
                  </a:ext>
                </a:extLst>
              </a:tr>
              <a:tr h="298352">
                <a:tc>
                  <a:txBody>
                    <a:bodyPr/>
                    <a:lstStyle/>
                    <a:p>
                      <a:r>
                        <a:rPr lang="en-AU" sz="1200" b="1" dirty="0"/>
                        <a:t>Artist and administration fees</a:t>
                      </a:r>
                    </a:p>
                  </a:txBody>
                  <a:tcPr/>
                </a:tc>
                <a:tc>
                  <a:txBody>
                    <a:bodyPr/>
                    <a:lstStyle/>
                    <a:p>
                      <a:r>
                        <a:rPr lang="en-AU" sz="1200" dirty="0"/>
                        <a:t>$</a:t>
                      </a:r>
                    </a:p>
                  </a:txBody>
                  <a:tcPr/>
                </a:tc>
                <a:extLst>
                  <a:ext uri="{0D108BD9-81ED-4DB2-BD59-A6C34878D82A}">
                    <a16:rowId xmlns:a16="http://schemas.microsoft.com/office/drawing/2014/main" val="1021706309"/>
                  </a:ext>
                </a:extLst>
              </a:tr>
              <a:tr h="298352">
                <a:tc>
                  <a:txBody>
                    <a:bodyPr/>
                    <a:lstStyle/>
                    <a:p>
                      <a:r>
                        <a:rPr lang="en-AU" sz="1200" b="1" dirty="0"/>
                        <a:t>Materials, fabrication and installation</a:t>
                      </a:r>
                    </a:p>
                  </a:txBody>
                  <a:tcPr/>
                </a:tc>
                <a:tc>
                  <a:txBody>
                    <a:bodyPr/>
                    <a:lstStyle/>
                    <a:p>
                      <a:r>
                        <a:rPr lang="en-AU" sz="1200" dirty="0"/>
                        <a:t>$</a:t>
                      </a:r>
                    </a:p>
                  </a:txBody>
                  <a:tcPr/>
                </a:tc>
                <a:extLst>
                  <a:ext uri="{0D108BD9-81ED-4DB2-BD59-A6C34878D82A}">
                    <a16:rowId xmlns:a16="http://schemas.microsoft.com/office/drawing/2014/main" val="2667795516"/>
                  </a:ext>
                </a:extLst>
              </a:tr>
              <a:tr h="298352">
                <a:tc>
                  <a:txBody>
                    <a:bodyPr/>
                    <a:lstStyle/>
                    <a:p>
                      <a:r>
                        <a:rPr lang="en-AU" sz="1200" b="1" dirty="0"/>
                        <a:t>Contingency</a:t>
                      </a:r>
                    </a:p>
                  </a:txBody>
                  <a:tcPr/>
                </a:tc>
                <a:tc>
                  <a:txBody>
                    <a:bodyPr/>
                    <a:lstStyle/>
                    <a:p>
                      <a:r>
                        <a:rPr lang="en-AU" sz="1200" dirty="0"/>
                        <a:t>$</a:t>
                      </a:r>
                    </a:p>
                  </a:txBody>
                  <a:tcPr/>
                </a:tc>
                <a:extLst>
                  <a:ext uri="{0D108BD9-81ED-4DB2-BD59-A6C34878D82A}">
                    <a16:rowId xmlns:a16="http://schemas.microsoft.com/office/drawing/2014/main" val="1139405081"/>
                  </a:ext>
                </a:extLst>
              </a:tr>
              <a:tr h="298352">
                <a:tc>
                  <a:txBody>
                    <a:bodyPr/>
                    <a:lstStyle/>
                    <a:p>
                      <a:pPr algn="r"/>
                      <a:r>
                        <a:rPr lang="en-AU" sz="1200" b="1" dirty="0"/>
                        <a:t>Total</a:t>
                      </a:r>
                    </a:p>
                  </a:txBody>
                  <a:tcPr/>
                </a:tc>
                <a:tc>
                  <a:txBody>
                    <a:bodyPr/>
                    <a:lstStyle/>
                    <a:p>
                      <a:r>
                        <a:rPr lang="en-AU" sz="1200" dirty="0"/>
                        <a:t>$</a:t>
                      </a:r>
                    </a:p>
                  </a:txBody>
                  <a:tcPr/>
                </a:tc>
                <a:extLst>
                  <a:ext uri="{0D108BD9-81ED-4DB2-BD59-A6C34878D82A}">
                    <a16:rowId xmlns:a16="http://schemas.microsoft.com/office/drawing/2014/main" val="2042888676"/>
                  </a:ext>
                </a:extLst>
              </a:tr>
            </a:tbl>
          </a:graphicData>
        </a:graphic>
      </p:graphicFrame>
      <p:sp>
        <p:nvSpPr>
          <p:cNvPr id="5" name="TextBox 4">
            <a:extLst>
              <a:ext uri="{FF2B5EF4-FFF2-40B4-BE49-F238E27FC236}">
                <a16:creationId xmlns:a16="http://schemas.microsoft.com/office/drawing/2014/main" id="{D8F65B1B-3D3A-F861-6A42-1C550BACDB31}"/>
              </a:ext>
            </a:extLst>
          </p:cNvPr>
          <p:cNvSpPr txBox="1"/>
          <p:nvPr/>
        </p:nvSpPr>
        <p:spPr>
          <a:xfrm>
            <a:off x="571130" y="3064644"/>
            <a:ext cx="11022737" cy="461665"/>
          </a:xfrm>
          <a:prstGeom prst="rect">
            <a:avLst/>
          </a:prstGeom>
          <a:noFill/>
        </p:spPr>
        <p:txBody>
          <a:bodyPr wrap="square" rtlCol="0">
            <a:spAutoFit/>
          </a:bodyPr>
          <a:lstStyle/>
          <a:p>
            <a:pPr lvl="0">
              <a:spcAft>
                <a:spcPts val="1200"/>
              </a:spcAft>
              <a:tabLst>
                <a:tab pos="612140" algn="l"/>
              </a:tabLst>
            </a:pPr>
            <a:r>
              <a:rPr lang="en-AU" sz="1200" b="1" dirty="0">
                <a:effectLst/>
                <a:latin typeface="Verdana" panose="020B0604030504040204" pitchFamily="34" charset="0"/>
                <a:ea typeface="Verdana" panose="020B0604030504040204" pitchFamily="34" charset="0"/>
                <a:cs typeface="Times New Roman" panose="02020603050405020304" pitchFamily="18" charset="0"/>
              </a:rPr>
              <a:t>In 250 words or less please describe the fabrication methodology and durability of the artwork understanding it must have an asset life of at least 10 years.</a:t>
            </a:r>
          </a:p>
        </p:txBody>
      </p:sp>
    </p:spTree>
    <p:extLst>
      <p:ext uri="{BB962C8B-B14F-4D97-AF65-F5344CB8AC3E}">
        <p14:creationId xmlns:p14="http://schemas.microsoft.com/office/powerpoint/2010/main" val="3393691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C21A8-ACCB-E2EB-4F77-A3E7E573F670}"/>
              </a:ext>
            </a:extLst>
          </p:cNvPr>
          <p:cNvSpPr>
            <a:spLocks noGrp="1"/>
          </p:cNvSpPr>
          <p:nvPr>
            <p:ph type="title"/>
          </p:nvPr>
        </p:nvSpPr>
        <p:spPr>
          <a:xfrm>
            <a:off x="483093" y="199164"/>
            <a:ext cx="10515600" cy="629175"/>
          </a:xfrm>
        </p:spPr>
        <p:txBody>
          <a:bodyPr>
            <a:normAutofit fontScale="90000"/>
          </a:bodyPr>
          <a:lstStyle/>
          <a:p>
            <a:r>
              <a:rPr lang="en-AU" dirty="0">
                <a:latin typeface="Verdana" panose="020B0604030504040204" pitchFamily="34" charset="0"/>
                <a:ea typeface="Verdana" panose="020B0604030504040204" pitchFamily="34" charset="0"/>
              </a:rPr>
              <a:t>e) Example 1 of previous work</a:t>
            </a:r>
          </a:p>
        </p:txBody>
      </p:sp>
      <p:sp>
        <p:nvSpPr>
          <p:cNvPr id="9" name="TextBox 8">
            <a:extLst>
              <a:ext uri="{FF2B5EF4-FFF2-40B4-BE49-F238E27FC236}">
                <a16:creationId xmlns:a16="http://schemas.microsoft.com/office/drawing/2014/main" id="{1E000C88-7CB6-FE10-E472-C67A11520DFC}"/>
              </a:ext>
            </a:extLst>
          </p:cNvPr>
          <p:cNvSpPr txBox="1"/>
          <p:nvPr/>
        </p:nvSpPr>
        <p:spPr>
          <a:xfrm>
            <a:off x="229523" y="1004427"/>
            <a:ext cx="7537233" cy="276999"/>
          </a:xfrm>
          <a:prstGeom prst="rect">
            <a:avLst/>
          </a:prstGeom>
          <a:noFill/>
        </p:spPr>
        <p:txBody>
          <a:bodyPr wrap="square" rtlCol="0">
            <a:spAutoFit/>
          </a:bodyPr>
          <a:lstStyle/>
          <a:p>
            <a:pPr lvl="0">
              <a:spcAft>
                <a:spcPts val="1200"/>
              </a:spcAft>
              <a:tabLst>
                <a:tab pos="612140" algn="l"/>
              </a:tabLst>
            </a:pPr>
            <a:r>
              <a:rPr lang="en-AU" sz="1200" b="1" dirty="0">
                <a:effectLst/>
                <a:latin typeface="Verdana" panose="020B0604030504040204" pitchFamily="34" charset="0"/>
                <a:ea typeface="Verdana" panose="020B0604030504040204" pitchFamily="34" charset="0"/>
                <a:cs typeface="Times New Roman" panose="02020603050405020304" pitchFamily="18" charset="0"/>
              </a:rPr>
              <a:t>Please insert on this page up to 3 images</a:t>
            </a:r>
          </a:p>
        </p:txBody>
      </p:sp>
      <p:sp>
        <p:nvSpPr>
          <p:cNvPr id="4" name="Rectangle 3">
            <a:extLst>
              <a:ext uri="{FF2B5EF4-FFF2-40B4-BE49-F238E27FC236}">
                <a16:creationId xmlns:a16="http://schemas.microsoft.com/office/drawing/2014/main" id="{4AC8D1AC-74F3-DA3C-27BB-C05087A56009}"/>
              </a:ext>
            </a:extLst>
          </p:cNvPr>
          <p:cNvSpPr/>
          <p:nvPr/>
        </p:nvSpPr>
        <p:spPr>
          <a:xfrm>
            <a:off x="293510" y="1331180"/>
            <a:ext cx="3036711" cy="53276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Image:</a:t>
            </a:r>
          </a:p>
          <a:p>
            <a:pPr algn="ctr"/>
            <a:r>
              <a:rPr lang="en-AU" dirty="0"/>
              <a:t>This is only an indicative layout</a:t>
            </a:r>
          </a:p>
        </p:txBody>
      </p:sp>
      <p:sp>
        <p:nvSpPr>
          <p:cNvPr id="6" name="Rectangle 5">
            <a:extLst>
              <a:ext uri="{FF2B5EF4-FFF2-40B4-BE49-F238E27FC236}">
                <a16:creationId xmlns:a16="http://schemas.microsoft.com/office/drawing/2014/main" id="{CAE60E15-388A-BAFA-2A40-F8C37188536F}"/>
              </a:ext>
            </a:extLst>
          </p:cNvPr>
          <p:cNvSpPr/>
          <p:nvPr/>
        </p:nvSpPr>
        <p:spPr>
          <a:xfrm>
            <a:off x="3522626" y="3318089"/>
            <a:ext cx="4436533" cy="33407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Image:</a:t>
            </a:r>
          </a:p>
          <a:p>
            <a:pPr algn="ctr"/>
            <a:r>
              <a:rPr lang="en-AU" dirty="0"/>
              <a:t>This is only an indicative layout</a:t>
            </a:r>
          </a:p>
          <a:p>
            <a:pPr algn="ctr"/>
            <a:endParaRPr lang="en-AU" dirty="0"/>
          </a:p>
        </p:txBody>
      </p:sp>
      <p:sp>
        <p:nvSpPr>
          <p:cNvPr id="7" name="Rectangle 6">
            <a:extLst>
              <a:ext uri="{FF2B5EF4-FFF2-40B4-BE49-F238E27FC236}">
                <a16:creationId xmlns:a16="http://schemas.microsoft.com/office/drawing/2014/main" id="{ACFE7902-F711-0D51-F487-EFCFC3F7E3E0}"/>
              </a:ext>
            </a:extLst>
          </p:cNvPr>
          <p:cNvSpPr/>
          <p:nvPr/>
        </p:nvSpPr>
        <p:spPr>
          <a:xfrm>
            <a:off x="3522626" y="1331180"/>
            <a:ext cx="4436533" cy="17610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Image:</a:t>
            </a:r>
          </a:p>
          <a:p>
            <a:pPr algn="ctr"/>
            <a:r>
              <a:rPr lang="en-AU" dirty="0"/>
              <a:t>This is only an indicative layout</a:t>
            </a:r>
          </a:p>
        </p:txBody>
      </p:sp>
      <p:sp>
        <p:nvSpPr>
          <p:cNvPr id="8" name="TextBox 7">
            <a:extLst>
              <a:ext uri="{FF2B5EF4-FFF2-40B4-BE49-F238E27FC236}">
                <a16:creationId xmlns:a16="http://schemas.microsoft.com/office/drawing/2014/main" id="{FB30DC88-1F27-C27F-E402-3C54AB7A5CFB}"/>
              </a:ext>
            </a:extLst>
          </p:cNvPr>
          <p:cNvSpPr txBox="1"/>
          <p:nvPr/>
        </p:nvSpPr>
        <p:spPr>
          <a:xfrm>
            <a:off x="8151564" y="1657715"/>
            <a:ext cx="3904969" cy="276999"/>
          </a:xfrm>
          <a:prstGeom prst="rect">
            <a:avLst/>
          </a:prstGeom>
          <a:noFill/>
          <a:ln>
            <a:solidFill>
              <a:schemeClr val="tx1"/>
            </a:solidFill>
          </a:ln>
        </p:spPr>
        <p:txBody>
          <a:bodyPr wrap="square" rtlCol="0">
            <a:spAutoFit/>
          </a:bodyPr>
          <a:lstStyle/>
          <a:p>
            <a:r>
              <a:rPr lang="en-AU" sz="1200" i="1" dirty="0">
                <a:solidFill>
                  <a:schemeClr val="bg2">
                    <a:lumMod val="50000"/>
                  </a:schemeClr>
                </a:solidFill>
                <a:latin typeface="Verdana" panose="020B0604030504040204" pitchFamily="34" charset="0"/>
                <a:ea typeface="Verdana" panose="020B0604030504040204" pitchFamily="34" charset="0"/>
              </a:rPr>
              <a:t>Type text here:</a:t>
            </a:r>
          </a:p>
        </p:txBody>
      </p:sp>
      <p:sp>
        <p:nvSpPr>
          <p:cNvPr id="11" name="TextBox 10">
            <a:extLst>
              <a:ext uri="{FF2B5EF4-FFF2-40B4-BE49-F238E27FC236}">
                <a16:creationId xmlns:a16="http://schemas.microsoft.com/office/drawing/2014/main" id="{157A9A33-9CD9-9C45-3644-898408E98FAD}"/>
              </a:ext>
            </a:extLst>
          </p:cNvPr>
          <p:cNvSpPr txBox="1"/>
          <p:nvPr/>
        </p:nvSpPr>
        <p:spPr>
          <a:xfrm>
            <a:off x="8024502" y="1032365"/>
            <a:ext cx="4167498" cy="461665"/>
          </a:xfrm>
          <a:prstGeom prst="rect">
            <a:avLst/>
          </a:prstGeom>
          <a:noFill/>
        </p:spPr>
        <p:txBody>
          <a:bodyPr wrap="square" rtlCol="0">
            <a:spAutoFit/>
          </a:bodyPr>
          <a:lstStyle/>
          <a:p>
            <a:pPr lvl="0">
              <a:spcAft>
                <a:spcPts val="1200"/>
              </a:spcAft>
              <a:tabLst>
                <a:tab pos="612140" algn="l"/>
              </a:tabLst>
            </a:pPr>
            <a:r>
              <a:rPr lang="en-AU" sz="1200" b="1" dirty="0">
                <a:effectLst/>
                <a:latin typeface="Verdana" panose="020B0604030504040204" pitchFamily="34" charset="0"/>
                <a:ea typeface="Verdana" panose="020B0604030504040204" pitchFamily="34" charset="0"/>
                <a:cs typeface="Times New Roman" panose="02020603050405020304" pitchFamily="18" charset="0"/>
              </a:rPr>
              <a:t>Please type up to 250 words explaining the project and your role</a:t>
            </a:r>
          </a:p>
        </p:txBody>
      </p:sp>
    </p:spTree>
    <p:extLst>
      <p:ext uri="{BB962C8B-B14F-4D97-AF65-F5344CB8AC3E}">
        <p14:creationId xmlns:p14="http://schemas.microsoft.com/office/powerpoint/2010/main" val="1663264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C21A8-ACCB-E2EB-4F77-A3E7E573F670}"/>
              </a:ext>
            </a:extLst>
          </p:cNvPr>
          <p:cNvSpPr>
            <a:spLocks noGrp="1"/>
          </p:cNvSpPr>
          <p:nvPr>
            <p:ph type="title"/>
          </p:nvPr>
        </p:nvSpPr>
        <p:spPr>
          <a:xfrm>
            <a:off x="483093" y="199164"/>
            <a:ext cx="10515600" cy="629175"/>
          </a:xfrm>
        </p:spPr>
        <p:txBody>
          <a:bodyPr>
            <a:normAutofit fontScale="90000"/>
          </a:bodyPr>
          <a:lstStyle/>
          <a:p>
            <a:r>
              <a:rPr lang="en-AU" dirty="0">
                <a:latin typeface="Verdana" panose="020B0604030504040204" pitchFamily="34" charset="0"/>
                <a:ea typeface="Verdana" panose="020B0604030504040204" pitchFamily="34" charset="0"/>
              </a:rPr>
              <a:t>e) Example 2 of previous work</a:t>
            </a:r>
          </a:p>
        </p:txBody>
      </p:sp>
      <p:sp>
        <p:nvSpPr>
          <p:cNvPr id="9" name="TextBox 8">
            <a:extLst>
              <a:ext uri="{FF2B5EF4-FFF2-40B4-BE49-F238E27FC236}">
                <a16:creationId xmlns:a16="http://schemas.microsoft.com/office/drawing/2014/main" id="{1E000C88-7CB6-FE10-E472-C67A11520DFC}"/>
              </a:ext>
            </a:extLst>
          </p:cNvPr>
          <p:cNvSpPr txBox="1"/>
          <p:nvPr/>
        </p:nvSpPr>
        <p:spPr>
          <a:xfrm>
            <a:off x="229523" y="1004427"/>
            <a:ext cx="7537233" cy="276999"/>
          </a:xfrm>
          <a:prstGeom prst="rect">
            <a:avLst/>
          </a:prstGeom>
          <a:noFill/>
        </p:spPr>
        <p:txBody>
          <a:bodyPr wrap="square" rtlCol="0">
            <a:spAutoFit/>
          </a:bodyPr>
          <a:lstStyle/>
          <a:p>
            <a:pPr lvl="0">
              <a:spcAft>
                <a:spcPts val="1200"/>
              </a:spcAft>
              <a:tabLst>
                <a:tab pos="612140" algn="l"/>
              </a:tabLst>
            </a:pPr>
            <a:r>
              <a:rPr lang="en-AU" sz="1200" b="1" dirty="0">
                <a:effectLst/>
                <a:latin typeface="Verdana" panose="020B0604030504040204" pitchFamily="34" charset="0"/>
                <a:ea typeface="Verdana" panose="020B0604030504040204" pitchFamily="34" charset="0"/>
                <a:cs typeface="Times New Roman" panose="02020603050405020304" pitchFamily="18" charset="0"/>
              </a:rPr>
              <a:t>Please insert on this page up to 3 images</a:t>
            </a:r>
          </a:p>
        </p:txBody>
      </p:sp>
      <p:sp>
        <p:nvSpPr>
          <p:cNvPr id="4" name="Rectangle 3">
            <a:extLst>
              <a:ext uri="{FF2B5EF4-FFF2-40B4-BE49-F238E27FC236}">
                <a16:creationId xmlns:a16="http://schemas.microsoft.com/office/drawing/2014/main" id="{4AC8D1AC-74F3-DA3C-27BB-C05087A56009}"/>
              </a:ext>
            </a:extLst>
          </p:cNvPr>
          <p:cNvSpPr/>
          <p:nvPr/>
        </p:nvSpPr>
        <p:spPr>
          <a:xfrm>
            <a:off x="293510" y="1331180"/>
            <a:ext cx="3036711" cy="53276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Image:</a:t>
            </a:r>
          </a:p>
          <a:p>
            <a:pPr algn="ctr"/>
            <a:r>
              <a:rPr lang="en-AU" dirty="0"/>
              <a:t>This is only an indicative layout</a:t>
            </a:r>
          </a:p>
        </p:txBody>
      </p:sp>
      <p:sp>
        <p:nvSpPr>
          <p:cNvPr id="6" name="Rectangle 5">
            <a:extLst>
              <a:ext uri="{FF2B5EF4-FFF2-40B4-BE49-F238E27FC236}">
                <a16:creationId xmlns:a16="http://schemas.microsoft.com/office/drawing/2014/main" id="{CAE60E15-388A-BAFA-2A40-F8C37188536F}"/>
              </a:ext>
            </a:extLst>
          </p:cNvPr>
          <p:cNvSpPr/>
          <p:nvPr/>
        </p:nvSpPr>
        <p:spPr>
          <a:xfrm>
            <a:off x="3522626" y="3318089"/>
            <a:ext cx="4436533" cy="33407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Image:</a:t>
            </a:r>
          </a:p>
          <a:p>
            <a:pPr algn="ctr"/>
            <a:r>
              <a:rPr lang="en-AU" dirty="0"/>
              <a:t>This is only an indicative layout</a:t>
            </a:r>
          </a:p>
          <a:p>
            <a:pPr algn="ctr"/>
            <a:endParaRPr lang="en-AU" dirty="0"/>
          </a:p>
        </p:txBody>
      </p:sp>
      <p:sp>
        <p:nvSpPr>
          <p:cNvPr id="7" name="Rectangle 6">
            <a:extLst>
              <a:ext uri="{FF2B5EF4-FFF2-40B4-BE49-F238E27FC236}">
                <a16:creationId xmlns:a16="http://schemas.microsoft.com/office/drawing/2014/main" id="{ACFE7902-F711-0D51-F487-EFCFC3F7E3E0}"/>
              </a:ext>
            </a:extLst>
          </p:cNvPr>
          <p:cNvSpPr/>
          <p:nvPr/>
        </p:nvSpPr>
        <p:spPr>
          <a:xfrm>
            <a:off x="3522626" y="1331180"/>
            <a:ext cx="4436533" cy="17610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Image:</a:t>
            </a:r>
          </a:p>
          <a:p>
            <a:pPr algn="ctr"/>
            <a:r>
              <a:rPr lang="en-AU" dirty="0"/>
              <a:t>This is only an indicative layout</a:t>
            </a:r>
          </a:p>
        </p:txBody>
      </p:sp>
      <p:sp>
        <p:nvSpPr>
          <p:cNvPr id="8" name="TextBox 7">
            <a:extLst>
              <a:ext uri="{FF2B5EF4-FFF2-40B4-BE49-F238E27FC236}">
                <a16:creationId xmlns:a16="http://schemas.microsoft.com/office/drawing/2014/main" id="{FB30DC88-1F27-C27F-E402-3C54AB7A5CFB}"/>
              </a:ext>
            </a:extLst>
          </p:cNvPr>
          <p:cNvSpPr txBox="1"/>
          <p:nvPr/>
        </p:nvSpPr>
        <p:spPr>
          <a:xfrm>
            <a:off x="8151564" y="1657715"/>
            <a:ext cx="3904969" cy="276999"/>
          </a:xfrm>
          <a:prstGeom prst="rect">
            <a:avLst/>
          </a:prstGeom>
          <a:noFill/>
          <a:ln>
            <a:solidFill>
              <a:schemeClr val="tx1"/>
            </a:solidFill>
          </a:ln>
        </p:spPr>
        <p:txBody>
          <a:bodyPr wrap="square" rtlCol="0">
            <a:spAutoFit/>
          </a:bodyPr>
          <a:lstStyle/>
          <a:p>
            <a:r>
              <a:rPr lang="en-AU" sz="1200" i="1" dirty="0">
                <a:solidFill>
                  <a:schemeClr val="bg2">
                    <a:lumMod val="50000"/>
                  </a:schemeClr>
                </a:solidFill>
                <a:latin typeface="Verdana" panose="020B0604030504040204" pitchFamily="34" charset="0"/>
                <a:ea typeface="Verdana" panose="020B0604030504040204" pitchFamily="34" charset="0"/>
              </a:rPr>
              <a:t>Type text here:</a:t>
            </a:r>
          </a:p>
        </p:txBody>
      </p:sp>
      <p:sp>
        <p:nvSpPr>
          <p:cNvPr id="11" name="TextBox 10">
            <a:extLst>
              <a:ext uri="{FF2B5EF4-FFF2-40B4-BE49-F238E27FC236}">
                <a16:creationId xmlns:a16="http://schemas.microsoft.com/office/drawing/2014/main" id="{157A9A33-9CD9-9C45-3644-898408E98FAD}"/>
              </a:ext>
            </a:extLst>
          </p:cNvPr>
          <p:cNvSpPr txBox="1"/>
          <p:nvPr/>
        </p:nvSpPr>
        <p:spPr>
          <a:xfrm>
            <a:off x="8024502" y="1032365"/>
            <a:ext cx="4167498" cy="461665"/>
          </a:xfrm>
          <a:prstGeom prst="rect">
            <a:avLst/>
          </a:prstGeom>
          <a:noFill/>
        </p:spPr>
        <p:txBody>
          <a:bodyPr wrap="square" rtlCol="0">
            <a:spAutoFit/>
          </a:bodyPr>
          <a:lstStyle/>
          <a:p>
            <a:pPr lvl="0">
              <a:spcAft>
                <a:spcPts val="1200"/>
              </a:spcAft>
              <a:tabLst>
                <a:tab pos="612140" algn="l"/>
              </a:tabLst>
            </a:pPr>
            <a:r>
              <a:rPr lang="en-AU" sz="1200" b="1" dirty="0">
                <a:effectLst/>
                <a:latin typeface="Verdana" panose="020B0604030504040204" pitchFamily="34" charset="0"/>
                <a:ea typeface="Verdana" panose="020B0604030504040204" pitchFamily="34" charset="0"/>
                <a:cs typeface="Times New Roman" panose="02020603050405020304" pitchFamily="18" charset="0"/>
              </a:rPr>
              <a:t>Please type up to 250 words explaining the project and your role</a:t>
            </a:r>
          </a:p>
        </p:txBody>
      </p:sp>
    </p:spTree>
    <p:extLst>
      <p:ext uri="{BB962C8B-B14F-4D97-AF65-F5344CB8AC3E}">
        <p14:creationId xmlns:p14="http://schemas.microsoft.com/office/powerpoint/2010/main" val="4013665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C21A8-ACCB-E2EB-4F77-A3E7E573F670}"/>
              </a:ext>
            </a:extLst>
          </p:cNvPr>
          <p:cNvSpPr>
            <a:spLocks noGrp="1"/>
          </p:cNvSpPr>
          <p:nvPr>
            <p:ph type="title"/>
          </p:nvPr>
        </p:nvSpPr>
        <p:spPr>
          <a:xfrm>
            <a:off x="483093" y="199164"/>
            <a:ext cx="10515600" cy="629175"/>
          </a:xfrm>
        </p:spPr>
        <p:txBody>
          <a:bodyPr>
            <a:normAutofit fontScale="90000"/>
          </a:bodyPr>
          <a:lstStyle/>
          <a:p>
            <a:r>
              <a:rPr lang="en-AU" dirty="0">
                <a:latin typeface="Verdana" panose="020B0604030504040204" pitchFamily="34" charset="0"/>
                <a:ea typeface="Verdana" panose="020B0604030504040204" pitchFamily="34" charset="0"/>
              </a:rPr>
              <a:t>e) Example 3 of previous work</a:t>
            </a:r>
          </a:p>
        </p:txBody>
      </p:sp>
      <p:sp>
        <p:nvSpPr>
          <p:cNvPr id="9" name="TextBox 8">
            <a:extLst>
              <a:ext uri="{FF2B5EF4-FFF2-40B4-BE49-F238E27FC236}">
                <a16:creationId xmlns:a16="http://schemas.microsoft.com/office/drawing/2014/main" id="{1E000C88-7CB6-FE10-E472-C67A11520DFC}"/>
              </a:ext>
            </a:extLst>
          </p:cNvPr>
          <p:cNvSpPr txBox="1"/>
          <p:nvPr/>
        </p:nvSpPr>
        <p:spPr>
          <a:xfrm>
            <a:off x="229523" y="1004427"/>
            <a:ext cx="7537233" cy="276999"/>
          </a:xfrm>
          <a:prstGeom prst="rect">
            <a:avLst/>
          </a:prstGeom>
          <a:noFill/>
        </p:spPr>
        <p:txBody>
          <a:bodyPr wrap="square" rtlCol="0">
            <a:spAutoFit/>
          </a:bodyPr>
          <a:lstStyle/>
          <a:p>
            <a:pPr lvl="0">
              <a:spcAft>
                <a:spcPts val="1200"/>
              </a:spcAft>
              <a:tabLst>
                <a:tab pos="612140" algn="l"/>
              </a:tabLst>
            </a:pPr>
            <a:r>
              <a:rPr lang="en-AU" sz="1200" b="1" dirty="0">
                <a:effectLst/>
                <a:latin typeface="Verdana" panose="020B0604030504040204" pitchFamily="34" charset="0"/>
                <a:ea typeface="Verdana" panose="020B0604030504040204" pitchFamily="34" charset="0"/>
                <a:cs typeface="Times New Roman" panose="02020603050405020304" pitchFamily="18" charset="0"/>
              </a:rPr>
              <a:t>Please insert on this page up to 3 images</a:t>
            </a:r>
          </a:p>
        </p:txBody>
      </p:sp>
      <p:sp>
        <p:nvSpPr>
          <p:cNvPr id="4" name="Rectangle 3">
            <a:extLst>
              <a:ext uri="{FF2B5EF4-FFF2-40B4-BE49-F238E27FC236}">
                <a16:creationId xmlns:a16="http://schemas.microsoft.com/office/drawing/2014/main" id="{4AC8D1AC-74F3-DA3C-27BB-C05087A56009}"/>
              </a:ext>
            </a:extLst>
          </p:cNvPr>
          <p:cNvSpPr/>
          <p:nvPr/>
        </p:nvSpPr>
        <p:spPr>
          <a:xfrm>
            <a:off x="293510" y="1331180"/>
            <a:ext cx="3036711" cy="53276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Image:</a:t>
            </a:r>
          </a:p>
          <a:p>
            <a:pPr algn="ctr"/>
            <a:r>
              <a:rPr lang="en-AU" dirty="0"/>
              <a:t>This is only an indicative layout</a:t>
            </a:r>
          </a:p>
        </p:txBody>
      </p:sp>
      <p:sp>
        <p:nvSpPr>
          <p:cNvPr id="6" name="Rectangle 5">
            <a:extLst>
              <a:ext uri="{FF2B5EF4-FFF2-40B4-BE49-F238E27FC236}">
                <a16:creationId xmlns:a16="http://schemas.microsoft.com/office/drawing/2014/main" id="{CAE60E15-388A-BAFA-2A40-F8C37188536F}"/>
              </a:ext>
            </a:extLst>
          </p:cNvPr>
          <p:cNvSpPr/>
          <p:nvPr/>
        </p:nvSpPr>
        <p:spPr>
          <a:xfrm>
            <a:off x="3522626" y="3318089"/>
            <a:ext cx="4436533" cy="33407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Image:</a:t>
            </a:r>
          </a:p>
          <a:p>
            <a:pPr algn="ctr"/>
            <a:r>
              <a:rPr lang="en-AU" dirty="0"/>
              <a:t>This is only an indicative layout</a:t>
            </a:r>
          </a:p>
          <a:p>
            <a:pPr algn="ctr"/>
            <a:endParaRPr lang="en-AU" dirty="0"/>
          </a:p>
        </p:txBody>
      </p:sp>
      <p:sp>
        <p:nvSpPr>
          <p:cNvPr id="7" name="Rectangle 6">
            <a:extLst>
              <a:ext uri="{FF2B5EF4-FFF2-40B4-BE49-F238E27FC236}">
                <a16:creationId xmlns:a16="http://schemas.microsoft.com/office/drawing/2014/main" id="{ACFE7902-F711-0D51-F487-EFCFC3F7E3E0}"/>
              </a:ext>
            </a:extLst>
          </p:cNvPr>
          <p:cNvSpPr/>
          <p:nvPr/>
        </p:nvSpPr>
        <p:spPr>
          <a:xfrm>
            <a:off x="3522626" y="1331180"/>
            <a:ext cx="4436533" cy="17610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Image:</a:t>
            </a:r>
          </a:p>
          <a:p>
            <a:pPr algn="ctr"/>
            <a:r>
              <a:rPr lang="en-AU" dirty="0"/>
              <a:t>This is only an indicative layout</a:t>
            </a:r>
          </a:p>
        </p:txBody>
      </p:sp>
      <p:sp>
        <p:nvSpPr>
          <p:cNvPr id="8" name="TextBox 7">
            <a:extLst>
              <a:ext uri="{FF2B5EF4-FFF2-40B4-BE49-F238E27FC236}">
                <a16:creationId xmlns:a16="http://schemas.microsoft.com/office/drawing/2014/main" id="{FB30DC88-1F27-C27F-E402-3C54AB7A5CFB}"/>
              </a:ext>
            </a:extLst>
          </p:cNvPr>
          <p:cNvSpPr txBox="1"/>
          <p:nvPr/>
        </p:nvSpPr>
        <p:spPr>
          <a:xfrm>
            <a:off x="8151564" y="1657715"/>
            <a:ext cx="3904969" cy="276999"/>
          </a:xfrm>
          <a:prstGeom prst="rect">
            <a:avLst/>
          </a:prstGeom>
          <a:noFill/>
          <a:ln>
            <a:solidFill>
              <a:schemeClr val="tx1"/>
            </a:solidFill>
          </a:ln>
        </p:spPr>
        <p:txBody>
          <a:bodyPr wrap="square" rtlCol="0">
            <a:spAutoFit/>
          </a:bodyPr>
          <a:lstStyle/>
          <a:p>
            <a:r>
              <a:rPr lang="en-AU" sz="1200" i="1" dirty="0">
                <a:solidFill>
                  <a:schemeClr val="bg2">
                    <a:lumMod val="50000"/>
                  </a:schemeClr>
                </a:solidFill>
                <a:latin typeface="Verdana" panose="020B0604030504040204" pitchFamily="34" charset="0"/>
                <a:ea typeface="Verdana" panose="020B0604030504040204" pitchFamily="34" charset="0"/>
              </a:rPr>
              <a:t>Type text here:</a:t>
            </a:r>
          </a:p>
        </p:txBody>
      </p:sp>
      <p:sp>
        <p:nvSpPr>
          <p:cNvPr id="11" name="TextBox 10">
            <a:extLst>
              <a:ext uri="{FF2B5EF4-FFF2-40B4-BE49-F238E27FC236}">
                <a16:creationId xmlns:a16="http://schemas.microsoft.com/office/drawing/2014/main" id="{157A9A33-9CD9-9C45-3644-898408E98FAD}"/>
              </a:ext>
            </a:extLst>
          </p:cNvPr>
          <p:cNvSpPr txBox="1"/>
          <p:nvPr/>
        </p:nvSpPr>
        <p:spPr>
          <a:xfrm>
            <a:off x="8020299" y="912093"/>
            <a:ext cx="4167498" cy="461665"/>
          </a:xfrm>
          <a:prstGeom prst="rect">
            <a:avLst/>
          </a:prstGeom>
          <a:noFill/>
        </p:spPr>
        <p:txBody>
          <a:bodyPr wrap="square" rtlCol="0">
            <a:spAutoFit/>
          </a:bodyPr>
          <a:lstStyle/>
          <a:p>
            <a:pPr lvl="0">
              <a:spcAft>
                <a:spcPts val="1200"/>
              </a:spcAft>
              <a:tabLst>
                <a:tab pos="612140" algn="l"/>
              </a:tabLst>
            </a:pPr>
            <a:r>
              <a:rPr lang="en-AU" sz="1200" b="1" dirty="0">
                <a:effectLst/>
                <a:latin typeface="Verdana" panose="020B0604030504040204" pitchFamily="34" charset="0"/>
                <a:ea typeface="Verdana" panose="020B0604030504040204" pitchFamily="34" charset="0"/>
                <a:cs typeface="Times New Roman" panose="02020603050405020304" pitchFamily="18" charset="0"/>
              </a:rPr>
              <a:t>Please type up to 250 words explaining the project and your role</a:t>
            </a:r>
          </a:p>
        </p:txBody>
      </p:sp>
    </p:spTree>
    <p:extLst>
      <p:ext uri="{BB962C8B-B14F-4D97-AF65-F5344CB8AC3E}">
        <p14:creationId xmlns:p14="http://schemas.microsoft.com/office/powerpoint/2010/main" val="1497643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507</TotalTime>
  <Words>862</Words>
  <Application>Microsoft Office PowerPoint</Application>
  <PresentationFormat>Widescreen</PresentationFormat>
  <Paragraphs>110</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Verdana</vt:lpstr>
      <vt:lpstr>Office Theme</vt:lpstr>
      <vt:lpstr>PowerPoint Presentation</vt:lpstr>
      <vt:lpstr>PowerPoint Presentation</vt:lpstr>
      <vt:lpstr>a) EOI - Assessment Criteria</vt:lpstr>
      <vt:lpstr>a) Applicant information</vt:lpstr>
      <vt:lpstr>b) Applicant experience</vt:lpstr>
      <vt:lpstr>c) Artwork concept</vt:lpstr>
      <vt:lpstr>d) Financial requirements</vt:lpstr>
      <vt:lpstr>e) Example 1 of previous work</vt:lpstr>
      <vt:lpstr>e) Example 2 of previous work</vt:lpstr>
      <vt:lpstr>e) Example 3 of previous work</vt:lpstr>
    </vt:vector>
  </TitlesOfParts>
  <Company>Ipswich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Courtney Strow</dc:creator>
  <cp:lastModifiedBy>Courtney Strow</cp:lastModifiedBy>
  <cp:revision>9</cp:revision>
  <dcterms:created xsi:type="dcterms:W3CDTF">2025-01-29T21:20:54Z</dcterms:created>
  <dcterms:modified xsi:type="dcterms:W3CDTF">2025-03-06T04:23:39Z</dcterms:modified>
</cp:coreProperties>
</file>